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Dela Gothic One" panose="020B0604020202020204" charset="-128"/>
      <p:regular r:id="rId12"/>
    </p:embeddedFont>
    <p:embeddedFont>
      <p:font typeface="Calibri" panose="020F0502020204030204" pitchFamily="34" charset="0"/>
      <p:regular r:id="rId13"/>
      <p:bold r:id="rId14"/>
      <p:italic r:id="rId15"/>
      <p:boldItalic r:id="rId16"/>
    </p:embeddedFont>
    <p:embeddedFont>
      <p:font typeface="DM Sans" panose="020B0604020202020204" charset="0"/>
      <p:regular r:id="rId17"/>
    </p:embeddedFont>
    <p:embeddedFont>
      <p:font typeface="DM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hyperlink" Target="https://gamma.app/?utm_source=made-with-gamma"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05886" y="2131219"/>
            <a:ext cx="9534228" cy="2672655"/>
            <a:chOff x="0" y="0"/>
            <a:chExt cx="12712303" cy="3563540"/>
          </a:xfrm>
        </p:grpSpPr>
        <p:sp>
          <p:nvSpPr>
            <p:cNvPr id="7" name="Freeform 7"/>
            <p:cNvSpPr/>
            <p:nvPr/>
          </p:nvSpPr>
          <p:spPr>
            <a:xfrm>
              <a:off x="0" y="0"/>
              <a:ext cx="12712303" cy="3563540"/>
            </a:xfrm>
            <a:custGeom>
              <a:avLst/>
              <a:gdLst/>
              <a:ahLst/>
              <a:cxnLst/>
              <a:rect l="l" t="t" r="r" b="b"/>
              <a:pathLst>
                <a:path w="12712303" h="3563540">
                  <a:moveTo>
                    <a:pt x="0" y="0"/>
                  </a:moveTo>
                  <a:lnTo>
                    <a:pt x="12712303" y="0"/>
                  </a:lnTo>
                  <a:lnTo>
                    <a:pt x="12712303" y="3563540"/>
                  </a:lnTo>
                  <a:lnTo>
                    <a:pt x="0" y="3563540"/>
                  </a:lnTo>
                  <a:close/>
                </a:path>
              </a:pathLst>
            </a:custGeom>
            <a:solidFill>
              <a:srgbClr val="000000">
                <a:alpha val="0"/>
              </a:srgbClr>
            </a:solidFill>
          </p:spPr>
        </p:sp>
        <p:sp>
          <p:nvSpPr>
            <p:cNvPr id="8" name="TextBox 8"/>
            <p:cNvSpPr txBox="1"/>
            <p:nvPr/>
          </p:nvSpPr>
          <p:spPr>
            <a:xfrm>
              <a:off x="0" y="-28575"/>
              <a:ext cx="12712303" cy="3592115"/>
            </a:xfrm>
            <a:prstGeom prst="rect">
              <a:avLst/>
            </a:prstGeom>
          </p:spPr>
          <p:txBody>
            <a:bodyPr lIns="0" tIns="0" rIns="0" bIns="0" rtlCol="0" anchor="t"/>
            <a:lstStyle/>
            <a:p>
              <a:pPr algn="l">
                <a:lnSpc>
                  <a:spcPts val="7000"/>
                </a:lnSpc>
              </a:pPr>
              <a:r>
                <a:rPr lang="en-US" sz="5562">
                  <a:solidFill>
                    <a:srgbClr val="FAEBEB"/>
                  </a:solidFill>
                  <a:latin typeface="Dela Gothic One"/>
                  <a:ea typeface="Dela Gothic One"/>
                  <a:cs typeface="Dela Gothic One"/>
                  <a:sym typeface="Dela Gothic One"/>
                </a:rPr>
                <a:t>Analysis of Used Car Market Trends in India</a:t>
              </a:r>
            </a:p>
          </p:txBody>
        </p:sp>
      </p:grpSp>
      <p:grpSp>
        <p:nvGrpSpPr>
          <p:cNvPr id="9" name="Group 9"/>
          <p:cNvGrpSpPr/>
          <p:nvPr/>
        </p:nvGrpSpPr>
        <p:grpSpPr>
          <a:xfrm>
            <a:off x="7805886" y="5210026"/>
            <a:ext cx="9534228" cy="2166938"/>
            <a:chOff x="0" y="0"/>
            <a:chExt cx="12712303" cy="2889250"/>
          </a:xfrm>
        </p:grpSpPr>
        <p:sp>
          <p:nvSpPr>
            <p:cNvPr id="10" name="Freeform 10"/>
            <p:cNvSpPr/>
            <p:nvPr/>
          </p:nvSpPr>
          <p:spPr>
            <a:xfrm>
              <a:off x="0" y="0"/>
              <a:ext cx="12712303" cy="2889250"/>
            </a:xfrm>
            <a:custGeom>
              <a:avLst/>
              <a:gdLst/>
              <a:ahLst/>
              <a:cxnLst/>
              <a:rect l="l" t="t" r="r" b="b"/>
              <a:pathLst>
                <a:path w="12712303" h="2889250">
                  <a:moveTo>
                    <a:pt x="0" y="0"/>
                  </a:moveTo>
                  <a:lnTo>
                    <a:pt x="12712303" y="0"/>
                  </a:lnTo>
                  <a:lnTo>
                    <a:pt x="12712303" y="2889250"/>
                  </a:lnTo>
                  <a:lnTo>
                    <a:pt x="0" y="2889250"/>
                  </a:lnTo>
                  <a:close/>
                </a:path>
              </a:pathLst>
            </a:custGeom>
            <a:solidFill>
              <a:srgbClr val="000000">
                <a:alpha val="0"/>
              </a:srgbClr>
            </a:solidFill>
          </p:spPr>
        </p:sp>
        <p:sp>
          <p:nvSpPr>
            <p:cNvPr id="11" name="TextBox 11"/>
            <p:cNvSpPr txBox="1"/>
            <p:nvPr/>
          </p:nvSpPr>
          <p:spPr>
            <a:xfrm>
              <a:off x="0" y="-76200"/>
              <a:ext cx="12712303" cy="296545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 This report presents an in-depth analysis of the used car market in India, examining key trends, pricing dynamics, and regional variations. The findings are based on structured data processing, cleaning, and visualization using tools like MySQL and Tableau. This analysis aims to provide valuable insights for dealers, buyers, and manufacturers.</a:t>
              </a:r>
            </a:p>
          </p:txBody>
        </p:sp>
      </p:grpSp>
      <p:grpSp>
        <p:nvGrpSpPr>
          <p:cNvPr id="12" name="Group 12"/>
          <p:cNvGrpSpPr/>
          <p:nvPr/>
        </p:nvGrpSpPr>
        <p:grpSpPr>
          <a:xfrm>
            <a:off x="7805886" y="7590671"/>
            <a:ext cx="839097" cy="839097"/>
            <a:chOff x="0" y="0"/>
            <a:chExt cx="590352" cy="590352"/>
          </a:xfrm>
        </p:grpSpPr>
        <p:sp>
          <p:nvSpPr>
            <p:cNvPr id="13" name="Freeform 13"/>
            <p:cNvSpPr/>
            <p:nvPr/>
          </p:nvSpPr>
          <p:spPr>
            <a:xfrm>
              <a:off x="0" y="0"/>
              <a:ext cx="590296" cy="590296"/>
            </a:xfrm>
            <a:custGeom>
              <a:avLst/>
              <a:gdLst/>
              <a:ahLst/>
              <a:cxnLst/>
              <a:rect l="l" t="t" r="r" b="b"/>
              <a:pathLst>
                <a:path w="590296" h="590296">
                  <a:moveTo>
                    <a:pt x="0" y="295148"/>
                  </a:moveTo>
                  <a:cubicBezTo>
                    <a:pt x="0" y="132207"/>
                    <a:pt x="132207" y="0"/>
                    <a:pt x="295148" y="0"/>
                  </a:cubicBezTo>
                  <a:cubicBezTo>
                    <a:pt x="297053" y="0"/>
                    <a:pt x="298958" y="889"/>
                    <a:pt x="300101" y="2413"/>
                  </a:cubicBezTo>
                  <a:lnTo>
                    <a:pt x="295148" y="6350"/>
                  </a:lnTo>
                  <a:lnTo>
                    <a:pt x="295148" y="0"/>
                  </a:lnTo>
                  <a:lnTo>
                    <a:pt x="295148" y="6350"/>
                  </a:lnTo>
                  <a:lnTo>
                    <a:pt x="295148" y="0"/>
                  </a:lnTo>
                  <a:cubicBezTo>
                    <a:pt x="458216" y="0"/>
                    <a:pt x="590296" y="132207"/>
                    <a:pt x="590296" y="295148"/>
                  </a:cubicBezTo>
                  <a:cubicBezTo>
                    <a:pt x="590296" y="297561"/>
                    <a:pt x="588899" y="299720"/>
                    <a:pt x="586740" y="300863"/>
                  </a:cubicBezTo>
                  <a:lnTo>
                    <a:pt x="583946" y="295148"/>
                  </a:lnTo>
                  <a:lnTo>
                    <a:pt x="590296" y="295148"/>
                  </a:lnTo>
                  <a:cubicBezTo>
                    <a:pt x="590296" y="458216"/>
                    <a:pt x="458089" y="590296"/>
                    <a:pt x="295148" y="590296"/>
                  </a:cubicBezTo>
                  <a:lnTo>
                    <a:pt x="295148" y="583946"/>
                  </a:lnTo>
                  <a:lnTo>
                    <a:pt x="295148" y="577596"/>
                  </a:lnTo>
                  <a:lnTo>
                    <a:pt x="295148" y="583946"/>
                  </a:lnTo>
                  <a:lnTo>
                    <a:pt x="295148" y="590296"/>
                  </a:lnTo>
                  <a:cubicBezTo>
                    <a:pt x="132207" y="590296"/>
                    <a:pt x="0" y="458216"/>
                    <a:pt x="0" y="295148"/>
                  </a:cubicBezTo>
                  <a:lnTo>
                    <a:pt x="6350" y="295148"/>
                  </a:lnTo>
                  <a:lnTo>
                    <a:pt x="0" y="295148"/>
                  </a:lnTo>
                  <a:moveTo>
                    <a:pt x="12700" y="295148"/>
                  </a:moveTo>
                  <a:lnTo>
                    <a:pt x="6350" y="295148"/>
                  </a:lnTo>
                  <a:lnTo>
                    <a:pt x="12700" y="295148"/>
                  </a:lnTo>
                  <a:cubicBezTo>
                    <a:pt x="12700" y="451104"/>
                    <a:pt x="139192" y="577596"/>
                    <a:pt x="295148" y="577596"/>
                  </a:cubicBezTo>
                  <a:cubicBezTo>
                    <a:pt x="298704" y="577596"/>
                    <a:pt x="301498" y="580390"/>
                    <a:pt x="301498" y="583946"/>
                  </a:cubicBezTo>
                  <a:cubicBezTo>
                    <a:pt x="301498" y="587502"/>
                    <a:pt x="298704" y="590296"/>
                    <a:pt x="295148" y="590296"/>
                  </a:cubicBezTo>
                  <a:cubicBezTo>
                    <a:pt x="291592" y="590296"/>
                    <a:pt x="288798" y="587502"/>
                    <a:pt x="288798" y="583946"/>
                  </a:cubicBezTo>
                  <a:cubicBezTo>
                    <a:pt x="288798" y="580390"/>
                    <a:pt x="291592" y="577596"/>
                    <a:pt x="295148" y="577596"/>
                  </a:cubicBezTo>
                  <a:cubicBezTo>
                    <a:pt x="451104" y="577596"/>
                    <a:pt x="577596" y="451104"/>
                    <a:pt x="577596" y="295148"/>
                  </a:cubicBezTo>
                  <a:cubicBezTo>
                    <a:pt x="577596" y="292735"/>
                    <a:pt x="578993" y="290576"/>
                    <a:pt x="581152" y="289433"/>
                  </a:cubicBezTo>
                  <a:lnTo>
                    <a:pt x="583946" y="295148"/>
                  </a:lnTo>
                  <a:lnTo>
                    <a:pt x="577596" y="295148"/>
                  </a:lnTo>
                  <a:cubicBezTo>
                    <a:pt x="577596" y="139192"/>
                    <a:pt x="451231" y="12700"/>
                    <a:pt x="295148" y="12700"/>
                  </a:cubicBezTo>
                  <a:cubicBezTo>
                    <a:pt x="293243" y="12700"/>
                    <a:pt x="291338" y="11811"/>
                    <a:pt x="290195" y="10287"/>
                  </a:cubicBezTo>
                  <a:lnTo>
                    <a:pt x="295148" y="6350"/>
                  </a:lnTo>
                  <a:lnTo>
                    <a:pt x="295148" y="12700"/>
                  </a:lnTo>
                  <a:cubicBezTo>
                    <a:pt x="139192" y="12700"/>
                    <a:pt x="12700" y="139192"/>
                    <a:pt x="12700" y="295148"/>
                  </a:cubicBezTo>
                  <a:close/>
                </a:path>
              </a:pathLst>
            </a:custGeom>
            <a:solidFill>
              <a:srgbClr val="FFFFFF"/>
            </a:solidFill>
          </p:spPr>
        </p:sp>
      </p:grpSp>
      <p:sp>
        <p:nvSpPr>
          <p:cNvPr id="14" name="Freeform 14" descr="preencoded.png"/>
          <p:cNvSpPr/>
          <p:nvPr/>
        </p:nvSpPr>
        <p:spPr>
          <a:xfrm>
            <a:off x="7855621" y="7640407"/>
            <a:ext cx="739626" cy="739626"/>
          </a:xfrm>
          <a:custGeom>
            <a:avLst/>
            <a:gdLst/>
            <a:ahLst/>
            <a:cxnLst/>
            <a:rect l="l" t="t" r="r" b="b"/>
            <a:pathLst>
              <a:path w="739626" h="739626">
                <a:moveTo>
                  <a:pt x="0" y="0"/>
                </a:moveTo>
                <a:lnTo>
                  <a:pt x="739627" y="0"/>
                </a:lnTo>
                <a:lnTo>
                  <a:pt x="739627" y="739626"/>
                </a:lnTo>
                <a:lnTo>
                  <a:pt x="0" y="739626"/>
                </a:lnTo>
                <a:lnTo>
                  <a:pt x="0" y="0"/>
                </a:lnTo>
                <a:close/>
              </a:path>
            </a:pathLst>
          </a:custGeom>
          <a:blipFill>
            <a:blip r:embed="rId5"/>
            <a:stretch>
              <a:fillRect/>
            </a:stretch>
          </a:blipFill>
        </p:spPr>
      </p:sp>
      <p:grpSp>
        <p:nvGrpSpPr>
          <p:cNvPr id="15" name="Group 15"/>
          <p:cNvGrpSpPr/>
          <p:nvPr/>
        </p:nvGrpSpPr>
        <p:grpSpPr>
          <a:xfrm>
            <a:off x="8925524" y="7668903"/>
            <a:ext cx="3808204" cy="682632"/>
            <a:chOff x="0" y="0"/>
            <a:chExt cx="3279378" cy="587839"/>
          </a:xfrm>
        </p:grpSpPr>
        <p:sp>
          <p:nvSpPr>
            <p:cNvPr id="16" name="Freeform 16"/>
            <p:cNvSpPr/>
            <p:nvPr/>
          </p:nvSpPr>
          <p:spPr>
            <a:xfrm>
              <a:off x="0" y="0"/>
              <a:ext cx="3279379" cy="587839"/>
            </a:xfrm>
            <a:custGeom>
              <a:avLst/>
              <a:gdLst/>
              <a:ahLst/>
              <a:cxnLst/>
              <a:rect l="l" t="t" r="r" b="b"/>
              <a:pathLst>
                <a:path w="3279379" h="587839">
                  <a:moveTo>
                    <a:pt x="0" y="0"/>
                  </a:moveTo>
                  <a:lnTo>
                    <a:pt x="3279379" y="0"/>
                  </a:lnTo>
                  <a:lnTo>
                    <a:pt x="3279379" y="587839"/>
                  </a:lnTo>
                  <a:lnTo>
                    <a:pt x="0" y="587839"/>
                  </a:lnTo>
                  <a:close/>
                </a:path>
              </a:pathLst>
            </a:custGeom>
            <a:solidFill>
              <a:srgbClr val="000000">
                <a:alpha val="0"/>
              </a:srgbClr>
            </a:solidFill>
          </p:spPr>
        </p:sp>
        <p:sp>
          <p:nvSpPr>
            <p:cNvPr id="17" name="TextBox 17"/>
            <p:cNvSpPr txBox="1"/>
            <p:nvPr/>
          </p:nvSpPr>
          <p:spPr>
            <a:xfrm>
              <a:off x="0" y="-66675"/>
              <a:ext cx="3279378" cy="654514"/>
            </a:xfrm>
            <a:prstGeom prst="rect">
              <a:avLst/>
            </a:prstGeom>
          </p:spPr>
          <p:txBody>
            <a:bodyPr lIns="0" tIns="0" rIns="0" bIns="0" rtlCol="0" anchor="t"/>
            <a:lstStyle/>
            <a:p>
              <a:pPr algn="l">
                <a:lnSpc>
                  <a:spcPts val="5057"/>
                </a:lnSpc>
              </a:pPr>
              <a:r>
                <a:rPr lang="en-US" sz="3600" b="1">
                  <a:solidFill>
                    <a:srgbClr val="FFE5E5"/>
                  </a:solidFill>
                  <a:latin typeface="DM Sans Bold"/>
                  <a:ea typeface="DM Sans Bold"/>
                  <a:cs typeface="DM Sans Bold"/>
                  <a:sym typeface="DM Sans Bold"/>
                </a:rPr>
                <a:t>by Harshit Jain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grpSp>
        <p:nvGrpSpPr>
          <p:cNvPr id="5" name="Group 5"/>
          <p:cNvGrpSpPr/>
          <p:nvPr/>
        </p:nvGrpSpPr>
        <p:grpSpPr>
          <a:xfrm>
            <a:off x="947886" y="2790379"/>
            <a:ext cx="14023776" cy="890885"/>
            <a:chOff x="0" y="0"/>
            <a:chExt cx="18698368" cy="1187847"/>
          </a:xfrm>
        </p:grpSpPr>
        <p:sp>
          <p:nvSpPr>
            <p:cNvPr id="6" name="Freeform 6"/>
            <p:cNvSpPr/>
            <p:nvPr/>
          </p:nvSpPr>
          <p:spPr>
            <a:xfrm>
              <a:off x="0" y="0"/>
              <a:ext cx="18698369" cy="1187847"/>
            </a:xfrm>
            <a:custGeom>
              <a:avLst/>
              <a:gdLst/>
              <a:ahLst/>
              <a:cxnLst/>
              <a:rect l="l" t="t" r="r" b="b"/>
              <a:pathLst>
                <a:path w="18698369" h="1187847">
                  <a:moveTo>
                    <a:pt x="0" y="0"/>
                  </a:moveTo>
                  <a:lnTo>
                    <a:pt x="18698369" y="0"/>
                  </a:lnTo>
                  <a:lnTo>
                    <a:pt x="18698369" y="1187847"/>
                  </a:lnTo>
                  <a:lnTo>
                    <a:pt x="0" y="1187847"/>
                  </a:lnTo>
                  <a:close/>
                </a:path>
              </a:pathLst>
            </a:custGeom>
            <a:solidFill>
              <a:srgbClr val="000000">
                <a:alpha val="0"/>
              </a:srgbClr>
            </a:solidFill>
          </p:spPr>
        </p:sp>
        <p:sp>
          <p:nvSpPr>
            <p:cNvPr id="7" name="TextBox 7"/>
            <p:cNvSpPr txBox="1"/>
            <p:nvPr/>
          </p:nvSpPr>
          <p:spPr>
            <a:xfrm>
              <a:off x="0" y="-28575"/>
              <a:ext cx="18698368" cy="1216422"/>
            </a:xfrm>
            <a:prstGeom prst="rect">
              <a:avLst/>
            </a:prstGeom>
          </p:spPr>
          <p:txBody>
            <a:bodyPr lIns="0" tIns="0" rIns="0" bIns="0" rtlCol="0" anchor="t"/>
            <a:lstStyle/>
            <a:p>
              <a:pPr algn="l">
                <a:lnSpc>
                  <a:spcPts val="7000"/>
                </a:lnSpc>
              </a:pPr>
              <a:r>
                <a:rPr lang="en-US" sz="5562">
                  <a:solidFill>
                    <a:srgbClr val="FAEBEB"/>
                  </a:solidFill>
                  <a:latin typeface="Dela Gothic One"/>
                  <a:ea typeface="Dela Gothic One"/>
                  <a:cs typeface="Dela Gothic One"/>
                  <a:sym typeface="Dela Gothic One"/>
                </a:rPr>
                <a:t>Data Cleaning and Preprocessing</a:t>
              </a:r>
            </a:p>
          </p:txBody>
        </p:sp>
      </p:grpSp>
      <p:grpSp>
        <p:nvGrpSpPr>
          <p:cNvPr id="8" name="Group 8"/>
          <p:cNvGrpSpPr/>
          <p:nvPr/>
        </p:nvGrpSpPr>
        <p:grpSpPr>
          <a:xfrm>
            <a:off x="947886" y="4358134"/>
            <a:ext cx="3570089" cy="445294"/>
            <a:chOff x="0" y="0"/>
            <a:chExt cx="4760118" cy="593725"/>
          </a:xfrm>
        </p:grpSpPr>
        <p:sp>
          <p:nvSpPr>
            <p:cNvPr id="9" name="Freeform 9"/>
            <p:cNvSpPr/>
            <p:nvPr/>
          </p:nvSpPr>
          <p:spPr>
            <a:xfrm>
              <a:off x="0" y="0"/>
              <a:ext cx="4760118" cy="593725"/>
            </a:xfrm>
            <a:custGeom>
              <a:avLst/>
              <a:gdLst/>
              <a:ahLst/>
              <a:cxnLst/>
              <a:rect l="l" t="t" r="r" b="b"/>
              <a:pathLst>
                <a:path w="4760118" h="593725">
                  <a:moveTo>
                    <a:pt x="0" y="0"/>
                  </a:moveTo>
                  <a:lnTo>
                    <a:pt x="4760118" y="0"/>
                  </a:lnTo>
                  <a:lnTo>
                    <a:pt x="4760118" y="593725"/>
                  </a:lnTo>
                  <a:lnTo>
                    <a:pt x="0" y="593725"/>
                  </a:lnTo>
                  <a:close/>
                </a:path>
              </a:pathLst>
            </a:custGeom>
            <a:solidFill>
              <a:srgbClr val="000000">
                <a:alpha val="0"/>
              </a:srgbClr>
            </a:solidFill>
          </p:spPr>
        </p:sp>
        <p:sp>
          <p:nvSpPr>
            <p:cNvPr id="10" name="TextBox 10"/>
            <p:cNvSpPr txBox="1"/>
            <p:nvPr/>
          </p:nvSpPr>
          <p:spPr>
            <a:xfrm>
              <a:off x="0" y="-28575"/>
              <a:ext cx="4760118" cy="622300"/>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Price Column Fix</a:t>
              </a:r>
            </a:p>
          </p:txBody>
        </p:sp>
      </p:grpSp>
      <p:grpSp>
        <p:nvGrpSpPr>
          <p:cNvPr id="11" name="Group 11"/>
          <p:cNvGrpSpPr/>
          <p:nvPr/>
        </p:nvGrpSpPr>
        <p:grpSpPr>
          <a:xfrm>
            <a:off x="947886" y="5074146"/>
            <a:ext cx="5022949" cy="1733550"/>
            <a:chOff x="0" y="0"/>
            <a:chExt cx="6697265" cy="2311400"/>
          </a:xfrm>
        </p:grpSpPr>
        <p:sp>
          <p:nvSpPr>
            <p:cNvPr id="12" name="Freeform 12"/>
            <p:cNvSpPr/>
            <p:nvPr/>
          </p:nvSpPr>
          <p:spPr>
            <a:xfrm>
              <a:off x="0" y="0"/>
              <a:ext cx="6697265" cy="2311400"/>
            </a:xfrm>
            <a:custGeom>
              <a:avLst/>
              <a:gdLst/>
              <a:ahLst/>
              <a:cxnLst/>
              <a:rect l="l" t="t" r="r" b="b"/>
              <a:pathLst>
                <a:path w="6697265" h="2311400">
                  <a:moveTo>
                    <a:pt x="0" y="0"/>
                  </a:moveTo>
                  <a:lnTo>
                    <a:pt x="6697265" y="0"/>
                  </a:lnTo>
                  <a:lnTo>
                    <a:pt x="6697265" y="2311400"/>
                  </a:lnTo>
                  <a:lnTo>
                    <a:pt x="0" y="2311400"/>
                  </a:lnTo>
                  <a:close/>
                </a:path>
              </a:pathLst>
            </a:custGeom>
            <a:solidFill>
              <a:srgbClr val="000000">
                <a:alpha val="0"/>
              </a:srgbClr>
            </a:solidFill>
          </p:spPr>
        </p:sp>
        <p:sp>
          <p:nvSpPr>
            <p:cNvPr id="13" name="TextBox 13"/>
            <p:cNvSpPr txBox="1"/>
            <p:nvPr/>
          </p:nvSpPr>
          <p:spPr>
            <a:xfrm>
              <a:off x="0" y="-76200"/>
              <a:ext cx="6697265" cy="238760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Replaced 'Call' entries with </a:t>
              </a:r>
              <a:r>
                <a:rPr lang="en-US" sz="2125" b="1">
                  <a:solidFill>
                    <a:srgbClr val="FFE5E5"/>
                  </a:solidFill>
                  <a:latin typeface="DM Sans Bold"/>
                  <a:ea typeface="DM Sans Bold"/>
                  <a:cs typeface="DM Sans Bold"/>
                  <a:sym typeface="DM Sans Bold"/>
                </a:rPr>
                <a:t>NULL</a:t>
              </a:r>
              <a:r>
                <a:rPr lang="en-US" sz="2125">
                  <a:solidFill>
                    <a:srgbClr val="FFE5E5"/>
                  </a:solidFill>
                  <a:latin typeface="DM Sans"/>
                  <a:ea typeface="DM Sans"/>
                  <a:cs typeface="DM Sans"/>
                  <a:sym typeface="DM Sans"/>
                </a:rPr>
                <a:t> values and converted the price column to </a:t>
              </a:r>
              <a:r>
                <a:rPr lang="en-US" sz="2125" b="1">
                  <a:solidFill>
                    <a:srgbClr val="FFE5E5"/>
                  </a:solidFill>
                  <a:latin typeface="DM Sans Bold"/>
                  <a:ea typeface="DM Sans Bold"/>
                  <a:cs typeface="DM Sans Bold"/>
                  <a:sym typeface="DM Sans Bold"/>
                </a:rPr>
                <a:t>INT</a:t>
              </a:r>
              <a:r>
                <a:rPr lang="en-US" sz="2125">
                  <a:solidFill>
                    <a:srgbClr val="FFE5E5"/>
                  </a:solidFill>
                  <a:latin typeface="DM Sans"/>
                  <a:ea typeface="DM Sans"/>
                  <a:cs typeface="DM Sans"/>
                  <a:sym typeface="DM Sans"/>
                </a:rPr>
                <a:t> to ensure accurate price analysis and remove inconsistencies.</a:t>
              </a:r>
            </a:p>
          </p:txBody>
        </p:sp>
      </p:grpSp>
      <p:grpSp>
        <p:nvGrpSpPr>
          <p:cNvPr id="14" name="Group 14"/>
          <p:cNvGrpSpPr/>
          <p:nvPr/>
        </p:nvGrpSpPr>
        <p:grpSpPr>
          <a:xfrm>
            <a:off x="6641158" y="4358134"/>
            <a:ext cx="5022949" cy="890588"/>
            <a:chOff x="0" y="0"/>
            <a:chExt cx="6697265" cy="1187450"/>
          </a:xfrm>
        </p:grpSpPr>
        <p:sp>
          <p:nvSpPr>
            <p:cNvPr id="15" name="Freeform 15"/>
            <p:cNvSpPr/>
            <p:nvPr/>
          </p:nvSpPr>
          <p:spPr>
            <a:xfrm>
              <a:off x="0" y="0"/>
              <a:ext cx="6697265" cy="1187450"/>
            </a:xfrm>
            <a:custGeom>
              <a:avLst/>
              <a:gdLst/>
              <a:ahLst/>
              <a:cxnLst/>
              <a:rect l="l" t="t" r="r" b="b"/>
              <a:pathLst>
                <a:path w="6697265" h="1187450">
                  <a:moveTo>
                    <a:pt x="0" y="0"/>
                  </a:moveTo>
                  <a:lnTo>
                    <a:pt x="6697265" y="0"/>
                  </a:lnTo>
                  <a:lnTo>
                    <a:pt x="6697265" y="1187450"/>
                  </a:lnTo>
                  <a:lnTo>
                    <a:pt x="0" y="1187450"/>
                  </a:lnTo>
                  <a:close/>
                </a:path>
              </a:pathLst>
            </a:custGeom>
            <a:solidFill>
              <a:srgbClr val="000000">
                <a:alpha val="0"/>
              </a:srgbClr>
            </a:solidFill>
          </p:spPr>
        </p:sp>
        <p:sp>
          <p:nvSpPr>
            <p:cNvPr id="16" name="TextBox 16"/>
            <p:cNvSpPr txBox="1"/>
            <p:nvPr/>
          </p:nvSpPr>
          <p:spPr>
            <a:xfrm>
              <a:off x="0" y="-28575"/>
              <a:ext cx="6697265" cy="1216025"/>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Transmission Data Corrected</a:t>
              </a:r>
            </a:p>
          </p:txBody>
        </p:sp>
      </p:grpSp>
      <p:grpSp>
        <p:nvGrpSpPr>
          <p:cNvPr id="17" name="Group 17"/>
          <p:cNvGrpSpPr/>
          <p:nvPr/>
        </p:nvGrpSpPr>
        <p:grpSpPr>
          <a:xfrm>
            <a:off x="6641158" y="5519440"/>
            <a:ext cx="5022949" cy="1733550"/>
            <a:chOff x="0" y="0"/>
            <a:chExt cx="6697265" cy="2311400"/>
          </a:xfrm>
        </p:grpSpPr>
        <p:sp>
          <p:nvSpPr>
            <p:cNvPr id="18" name="Freeform 18"/>
            <p:cNvSpPr/>
            <p:nvPr/>
          </p:nvSpPr>
          <p:spPr>
            <a:xfrm>
              <a:off x="0" y="0"/>
              <a:ext cx="6697265" cy="2311400"/>
            </a:xfrm>
            <a:custGeom>
              <a:avLst/>
              <a:gdLst/>
              <a:ahLst/>
              <a:cxnLst/>
              <a:rect l="l" t="t" r="r" b="b"/>
              <a:pathLst>
                <a:path w="6697265" h="2311400">
                  <a:moveTo>
                    <a:pt x="0" y="0"/>
                  </a:moveTo>
                  <a:lnTo>
                    <a:pt x="6697265" y="0"/>
                  </a:lnTo>
                  <a:lnTo>
                    <a:pt x="6697265" y="2311400"/>
                  </a:lnTo>
                  <a:lnTo>
                    <a:pt x="0" y="2311400"/>
                  </a:lnTo>
                  <a:close/>
                </a:path>
              </a:pathLst>
            </a:custGeom>
            <a:solidFill>
              <a:srgbClr val="000000">
                <a:alpha val="0"/>
              </a:srgbClr>
            </a:solidFill>
          </p:spPr>
        </p:sp>
        <p:sp>
          <p:nvSpPr>
            <p:cNvPr id="19" name="TextBox 19"/>
            <p:cNvSpPr txBox="1"/>
            <p:nvPr/>
          </p:nvSpPr>
          <p:spPr>
            <a:xfrm>
              <a:off x="0" y="-76200"/>
              <a:ext cx="6697265" cy="238760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Fixed incorrect entries (e.g., 'R' and '4') by referencing similar models, ensuring reliable transmission type data for market segmentation.</a:t>
              </a:r>
            </a:p>
          </p:txBody>
        </p:sp>
      </p:grpSp>
      <p:grpSp>
        <p:nvGrpSpPr>
          <p:cNvPr id="20" name="Group 20"/>
          <p:cNvGrpSpPr/>
          <p:nvPr/>
        </p:nvGrpSpPr>
        <p:grpSpPr>
          <a:xfrm>
            <a:off x="12334429" y="4358134"/>
            <a:ext cx="4713535" cy="445294"/>
            <a:chOff x="0" y="0"/>
            <a:chExt cx="6284713" cy="593725"/>
          </a:xfrm>
        </p:grpSpPr>
        <p:sp>
          <p:nvSpPr>
            <p:cNvPr id="21" name="Freeform 21"/>
            <p:cNvSpPr/>
            <p:nvPr/>
          </p:nvSpPr>
          <p:spPr>
            <a:xfrm>
              <a:off x="0" y="0"/>
              <a:ext cx="6284713" cy="593725"/>
            </a:xfrm>
            <a:custGeom>
              <a:avLst/>
              <a:gdLst/>
              <a:ahLst/>
              <a:cxnLst/>
              <a:rect l="l" t="t" r="r" b="b"/>
              <a:pathLst>
                <a:path w="6284713" h="593725">
                  <a:moveTo>
                    <a:pt x="0" y="0"/>
                  </a:moveTo>
                  <a:lnTo>
                    <a:pt x="6284713" y="0"/>
                  </a:lnTo>
                  <a:lnTo>
                    <a:pt x="6284713" y="593725"/>
                  </a:lnTo>
                  <a:lnTo>
                    <a:pt x="0" y="593725"/>
                  </a:lnTo>
                  <a:close/>
                </a:path>
              </a:pathLst>
            </a:custGeom>
            <a:solidFill>
              <a:srgbClr val="000000">
                <a:alpha val="0"/>
              </a:srgbClr>
            </a:solidFill>
          </p:spPr>
        </p:sp>
        <p:sp>
          <p:nvSpPr>
            <p:cNvPr id="22" name="TextBox 22"/>
            <p:cNvSpPr txBox="1"/>
            <p:nvPr/>
          </p:nvSpPr>
          <p:spPr>
            <a:xfrm>
              <a:off x="0" y="-28575"/>
              <a:ext cx="6284713" cy="622300"/>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Engine Capacity Fixed</a:t>
              </a:r>
            </a:p>
          </p:txBody>
        </p:sp>
      </p:grpSp>
      <p:grpSp>
        <p:nvGrpSpPr>
          <p:cNvPr id="23" name="Group 23"/>
          <p:cNvGrpSpPr/>
          <p:nvPr/>
        </p:nvGrpSpPr>
        <p:grpSpPr>
          <a:xfrm>
            <a:off x="12334429" y="5074146"/>
            <a:ext cx="5022949" cy="1733550"/>
            <a:chOff x="0" y="0"/>
            <a:chExt cx="6697265" cy="2311400"/>
          </a:xfrm>
        </p:grpSpPr>
        <p:sp>
          <p:nvSpPr>
            <p:cNvPr id="24" name="Freeform 24"/>
            <p:cNvSpPr/>
            <p:nvPr/>
          </p:nvSpPr>
          <p:spPr>
            <a:xfrm>
              <a:off x="0" y="0"/>
              <a:ext cx="6697265" cy="2311400"/>
            </a:xfrm>
            <a:custGeom>
              <a:avLst/>
              <a:gdLst/>
              <a:ahLst/>
              <a:cxnLst/>
              <a:rect l="l" t="t" r="r" b="b"/>
              <a:pathLst>
                <a:path w="6697265" h="2311400">
                  <a:moveTo>
                    <a:pt x="0" y="0"/>
                  </a:moveTo>
                  <a:lnTo>
                    <a:pt x="6697265" y="0"/>
                  </a:lnTo>
                  <a:lnTo>
                    <a:pt x="6697265" y="2311400"/>
                  </a:lnTo>
                  <a:lnTo>
                    <a:pt x="0" y="2311400"/>
                  </a:lnTo>
                  <a:close/>
                </a:path>
              </a:pathLst>
            </a:custGeom>
            <a:solidFill>
              <a:srgbClr val="000000">
                <a:alpha val="0"/>
              </a:srgbClr>
            </a:solidFill>
          </p:spPr>
        </p:sp>
        <p:sp>
          <p:nvSpPr>
            <p:cNvPr id="25" name="TextBox 25"/>
            <p:cNvSpPr txBox="1"/>
            <p:nvPr/>
          </p:nvSpPr>
          <p:spPr>
            <a:xfrm>
              <a:off x="0" y="-76200"/>
              <a:ext cx="6697265" cy="238760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Entries like 'cc' were corrected based on other similar models, providing a standardized engine capacity for performance analysis.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419082" y="535186"/>
            <a:ext cx="10307836" cy="1054596"/>
            <a:chOff x="0" y="0"/>
            <a:chExt cx="13743782" cy="1406128"/>
          </a:xfrm>
        </p:grpSpPr>
        <p:sp>
          <p:nvSpPr>
            <p:cNvPr id="7" name="Freeform 7"/>
            <p:cNvSpPr/>
            <p:nvPr/>
          </p:nvSpPr>
          <p:spPr>
            <a:xfrm>
              <a:off x="0" y="0"/>
              <a:ext cx="13743781" cy="1406128"/>
            </a:xfrm>
            <a:custGeom>
              <a:avLst/>
              <a:gdLst/>
              <a:ahLst/>
              <a:cxnLst/>
              <a:rect l="l" t="t" r="r" b="b"/>
              <a:pathLst>
                <a:path w="13743781" h="1406128">
                  <a:moveTo>
                    <a:pt x="0" y="0"/>
                  </a:moveTo>
                  <a:lnTo>
                    <a:pt x="13743781" y="0"/>
                  </a:lnTo>
                  <a:lnTo>
                    <a:pt x="13743781" y="1406128"/>
                  </a:lnTo>
                  <a:lnTo>
                    <a:pt x="0" y="1406128"/>
                  </a:lnTo>
                  <a:close/>
                </a:path>
              </a:pathLst>
            </a:custGeom>
            <a:solidFill>
              <a:srgbClr val="000000">
                <a:alpha val="0"/>
              </a:srgbClr>
            </a:solidFill>
          </p:spPr>
        </p:sp>
        <p:sp>
          <p:nvSpPr>
            <p:cNvPr id="8" name="TextBox 8"/>
            <p:cNvSpPr txBox="1"/>
            <p:nvPr/>
          </p:nvSpPr>
          <p:spPr>
            <a:xfrm>
              <a:off x="0" y="-19050"/>
              <a:ext cx="13743782" cy="1425178"/>
            </a:xfrm>
            <a:prstGeom prst="rect">
              <a:avLst/>
            </a:prstGeom>
          </p:spPr>
          <p:txBody>
            <a:bodyPr lIns="0" tIns="0" rIns="0" bIns="0" rtlCol="0" anchor="t"/>
            <a:lstStyle/>
            <a:p>
              <a:pPr algn="l">
                <a:lnSpc>
                  <a:spcPts val="4125"/>
                </a:lnSpc>
              </a:pPr>
              <a:r>
                <a:rPr lang="en-US" sz="3312">
                  <a:solidFill>
                    <a:srgbClr val="FAEBEB"/>
                  </a:solidFill>
                  <a:latin typeface="Dela Gothic One"/>
                  <a:ea typeface="Dela Gothic One"/>
                  <a:cs typeface="Dela Gothic One"/>
                  <a:sym typeface="Dela Gothic One"/>
                </a:rPr>
                <a:t>Most Popular Car Manufacturers &amp; Models</a:t>
              </a:r>
            </a:p>
          </p:txBody>
        </p:sp>
      </p:grpSp>
      <p:sp>
        <p:nvSpPr>
          <p:cNvPr id="9" name="Freeform 9" descr="preencoded.png"/>
          <p:cNvSpPr/>
          <p:nvPr/>
        </p:nvSpPr>
        <p:spPr>
          <a:xfrm>
            <a:off x="7419082" y="1830140"/>
            <a:ext cx="400645" cy="400645"/>
          </a:xfrm>
          <a:custGeom>
            <a:avLst/>
            <a:gdLst/>
            <a:ahLst/>
            <a:cxnLst/>
            <a:rect l="l" t="t" r="r" b="b"/>
            <a:pathLst>
              <a:path w="400645" h="400645">
                <a:moveTo>
                  <a:pt x="0" y="0"/>
                </a:moveTo>
                <a:lnTo>
                  <a:pt x="400645" y="0"/>
                </a:lnTo>
                <a:lnTo>
                  <a:pt x="400645" y="400645"/>
                </a:lnTo>
                <a:lnTo>
                  <a:pt x="0" y="400645"/>
                </a:lnTo>
                <a:lnTo>
                  <a:pt x="0" y="0"/>
                </a:lnTo>
                <a:close/>
              </a:path>
            </a:pathLst>
          </a:custGeom>
          <a:blipFill>
            <a:blip r:embed="rId5"/>
            <a:stretch>
              <a:fillRect/>
            </a:stretch>
          </a:blipFill>
        </p:spPr>
      </p:sp>
      <p:grpSp>
        <p:nvGrpSpPr>
          <p:cNvPr id="10" name="Group 10"/>
          <p:cNvGrpSpPr/>
          <p:nvPr/>
        </p:nvGrpSpPr>
        <p:grpSpPr>
          <a:xfrm>
            <a:off x="7419082" y="2391072"/>
            <a:ext cx="2380804" cy="263575"/>
            <a:chOff x="0" y="0"/>
            <a:chExt cx="3174405" cy="351433"/>
          </a:xfrm>
        </p:grpSpPr>
        <p:sp>
          <p:nvSpPr>
            <p:cNvPr id="11" name="Freeform 11"/>
            <p:cNvSpPr/>
            <p:nvPr/>
          </p:nvSpPr>
          <p:spPr>
            <a:xfrm>
              <a:off x="0" y="0"/>
              <a:ext cx="3174405" cy="351433"/>
            </a:xfrm>
            <a:custGeom>
              <a:avLst/>
              <a:gdLst/>
              <a:ahLst/>
              <a:cxnLst/>
              <a:rect l="l" t="t" r="r" b="b"/>
              <a:pathLst>
                <a:path w="3174405" h="351433">
                  <a:moveTo>
                    <a:pt x="0" y="0"/>
                  </a:moveTo>
                  <a:lnTo>
                    <a:pt x="3174405" y="0"/>
                  </a:lnTo>
                  <a:lnTo>
                    <a:pt x="3174405" y="351433"/>
                  </a:lnTo>
                  <a:lnTo>
                    <a:pt x="0" y="351433"/>
                  </a:lnTo>
                  <a:close/>
                </a:path>
              </a:pathLst>
            </a:custGeom>
            <a:solidFill>
              <a:srgbClr val="000000">
                <a:alpha val="0"/>
              </a:srgbClr>
            </a:solidFill>
          </p:spPr>
        </p:sp>
        <p:sp>
          <p:nvSpPr>
            <p:cNvPr id="12" name="TextBox 12"/>
            <p:cNvSpPr txBox="1"/>
            <p:nvPr/>
          </p:nvSpPr>
          <p:spPr>
            <a:xfrm>
              <a:off x="0" y="-19050"/>
              <a:ext cx="3174405" cy="370483"/>
            </a:xfrm>
            <a:prstGeom prst="rect">
              <a:avLst/>
            </a:prstGeom>
          </p:spPr>
          <p:txBody>
            <a:bodyPr lIns="0" tIns="0" rIns="0" bIns="0" rtlCol="0" anchor="t"/>
            <a:lstStyle/>
            <a:p>
              <a:pPr algn="l">
                <a:lnSpc>
                  <a:spcPts val="2062"/>
                </a:lnSpc>
              </a:pPr>
              <a:r>
                <a:rPr lang="en-US" sz="1625">
                  <a:solidFill>
                    <a:srgbClr val="FFE5E5"/>
                  </a:solidFill>
                  <a:latin typeface="Dela Gothic One"/>
                  <a:ea typeface="Dela Gothic One"/>
                  <a:cs typeface="Dela Gothic One"/>
                  <a:sym typeface="Dela Gothic One"/>
                </a:rPr>
                <a:t>Top Manufacturers</a:t>
              </a:r>
            </a:p>
          </p:txBody>
        </p:sp>
      </p:grpSp>
      <p:grpSp>
        <p:nvGrpSpPr>
          <p:cNvPr id="13" name="Group 13"/>
          <p:cNvGrpSpPr/>
          <p:nvPr/>
        </p:nvGrpSpPr>
        <p:grpSpPr>
          <a:xfrm>
            <a:off x="7419082" y="2750790"/>
            <a:ext cx="5033665" cy="769292"/>
            <a:chOff x="0" y="0"/>
            <a:chExt cx="6711553" cy="1025723"/>
          </a:xfrm>
        </p:grpSpPr>
        <p:sp>
          <p:nvSpPr>
            <p:cNvPr id="14" name="Freeform 14"/>
            <p:cNvSpPr/>
            <p:nvPr/>
          </p:nvSpPr>
          <p:spPr>
            <a:xfrm>
              <a:off x="0" y="0"/>
              <a:ext cx="6711553" cy="1025723"/>
            </a:xfrm>
            <a:custGeom>
              <a:avLst/>
              <a:gdLst/>
              <a:ahLst/>
              <a:cxnLst/>
              <a:rect l="l" t="t" r="r" b="b"/>
              <a:pathLst>
                <a:path w="6711553" h="1025723">
                  <a:moveTo>
                    <a:pt x="0" y="0"/>
                  </a:moveTo>
                  <a:lnTo>
                    <a:pt x="6711553" y="0"/>
                  </a:lnTo>
                  <a:lnTo>
                    <a:pt x="6711553" y="1025723"/>
                  </a:lnTo>
                  <a:lnTo>
                    <a:pt x="0" y="1025723"/>
                  </a:lnTo>
                  <a:close/>
                </a:path>
              </a:pathLst>
            </a:custGeom>
            <a:solidFill>
              <a:srgbClr val="000000">
                <a:alpha val="0"/>
              </a:srgbClr>
            </a:solidFill>
          </p:spPr>
        </p:sp>
        <p:sp>
          <p:nvSpPr>
            <p:cNvPr id="15" name="TextBox 15"/>
            <p:cNvSpPr txBox="1"/>
            <p:nvPr/>
          </p:nvSpPr>
          <p:spPr>
            <a:xfrm>
              <a:off x="0" y="-57150"/>
              <a:ext cx="6711553" cy="1082873"/>
            </a:xfrm>
            <a:prstGeom prst="rect">
              <a:avLst/>
            </a:prstGeom>
          </p:spPr>
          <p:txBody>
            <a:bodyPr lIns="0" tIns="0" rIns="0" bIns="0" rtlCol="0" anchor="t"/>
            <a:lstStyle/>
            <a:p>
              <a:pPr algn="l">
                <a:lnSpc>
                  <a:spcPts val="2000"/>
                </a:lnSpc>
              </a:pPr>
              <a:r>
                <a:rPr lang="en-US" sz="1249">
                  <a:solidFill>
                    <a:srgbClr val="FFE5E5"/>
                  </a:solidFill>
                  <a:latin typeface="DM Sans"/>
                  <a:ea typeface="DM Sans"/>
                  <a:cs typeface="DM Sans"/>
                  <a:sym typeface="DM Sans"/>
                </a:rPr>
                <a:t>Toyota, Honda, and Suzuki lead in the used car market. Toyota Corolla stands out as the most popular model, with 31 occurrences, followed by Honda Civic and Suzuki Mehran.</a:t>
              </a:r>
            </a:p>
          </p:txBody>
        </p:sp>
      </p:grpSp>
      <p:sp>
        <p:nvSpPr>
          <p:cNvPr id="16" name="Freeform 16" descr="preencoded.png"/>
          <p:cNvSpPr/>
          <p:nvPr/>
        </p:nvSpPr>
        <p:spPr>
          <a:xfrm>
            <a:off x="12693104" y="1830140"/>
            <a:ext cx="400645" cy="400645"/>
          </a:xfrm>
          <a:custGeom>
            <a:avLst/>
            <a:gdLst/>
            <a:ahLst/>
            <a:cxnLst/>
            <a:rect l="l" t="t" r="r" b="b"/>
            <a:pathLst>
              <a:path w="400645" h="400645">
                <a:moveTo>
                  <a:pt x="0" y="0"/>
                </a:moveTo>
                <a:lnTo>
                  <a:pt x="400645" y="0"/>
                </a:lnTo>
                <a:lnTo>
                  <a:pt x="400645" y="400645"/>
                </a:lnTo>
                <a:lnTo>
                  <a:pt x="0" y="400645"/>
                </a:lnTo>
                <a:lnTo>
                  <a:pt x="0" y="0"/>
                </a:lnTo>
                <a:close/>
              </a:path>
            </a:pathLst>
          </a:custGeom>
          <a:blipFill>
            <a:blip r:embed="rId6"/>
            <a:stretch>
              <a:fillRect/>
            </a:stretch>
          </a:blipFill>
        </p:spPr>
      </p:sp>
      <p:grpSp>
        <p:nvGrpSpPr>
          <p:cNvPr id="17" name="Group 17"/>
          <p:cNvGrpSpPr/>
          <p:nvPr/>
        </p:nvGrpSpPr>
        <p:grpSpPr>
          <a:xfrm>
            <a:off x="12693104" y="2391072"/>
            <a:ext cx="2113658" cy="263575"/>
            <a:chOff x="0" y="0"/>
            <a:chExt cx="2818210" cy="351433"/>
          </a:xfrm>
        </p:grpSpPr>
        <p:sp>
          <p:nvSpPr>
            <p:cNvPr id="18" name="Freeform 18"/>
            <p:cNvSpPr/>
            <p:nvPr/>
          </p:nvSpPr>
          <p:spPr>
            <a:xfrm>
              <a:off x="0" y="0"/>
              <a:ext cx="2818210" cy="351433"/>
            </a:xfrm>
            <a:custGeom>
              <a:avLst/>
              <a:gdLst/>
              <a:ahLst/>
              <a:cxnLst/>
              <a:rect l="l" t="t" r="r" b="b"/>
              <a:pathLst>
                <a:path w="2818210" h="351433">
                  <a:moveTo>
                    <a:pt x="0" y="0"/>
                  </a:moveTo>
                  <a:lnTo>
                    <a:pt x="2818210" y="0"/>
                  </a:lnTo>
                  <a:lnTo>
                    <a:pt x="2818210" y="351433"/>
                  </a:lnTo>
                  <a:lnTo>
                    <a:pt x="0" y="351433"/>
                  </a:lnTo>
                  <a:close/>
                </a:path>
              </a:pathLst>
            </a:custGeom>
            <a:solidFill>
              <a:srgbClr val="000000">
                <a:alpha val="0"/>
              </a:srgbClr>
            </a:solidFill>
          </p:spPr>
        </p:sp>
        <p:sp>
          <p:nvSpPr>
            <p:cNvPr id="19" name="TextBox 19"/>
            <p:cNvSpPr txBox="1"/>
            <p:nvPr/>
          </p:nvSpPr>
          <p:spPr>
            <a:xfrm>
              <a:off x="0" y="-19050"/>
              <a:ext cx="2818210" cy="370483"/>
            </a:xfrm>
            <a:prstGeom prst="rect">
              <a:avLst/>
            </a:prstGeom>
          </p:spPr>
          <p:txBody>
            <a:bodyPr lIns="0" tIns="0" rIns="0" bIns="0" rtlCol="0" anchor="t"/>
            <a:lstStyle/>
            <a:p>
              <a:pPr algn="l">
                <a:lnSpc>
                  <a:spcPts val="2062"/>
                </a:lnSpc>
              </a:pPr>
              <a:r>
                <a:rPr lang="en-US" sz="1625">
                  <a:solidFill>
                    <a:srgbClr val="FFE5E5"/>
                  </a:solidFill>
                  <a:latin typeface="Dela Gothic One"/>
                  <a:ea typeface="Dela Gothic One"/>
                  <a:cs typeface="Dela Gothic One"/>
                  <a:sym typeface="Dela Gothic One"/>
                </a:rPr>
                <a:t>Business Insight</a:t>
              </a:r>
            </a:p>
          </p:txBody>
        </p:sp>
      </p:grpSp>
      <p:grpSp>
        <p:nvGrpSpPr>
          <p:cNvPr id="20" name="Group 20"/>
          <p:cNvGrpSpPr/>
          <p:nvPr/>
        </p:nvGrpSpPr>
        <p:grpSpPr>
          <a:xfrm>
            <a:off x="12693104" y="2750790"/>
            <a:ext cx="5033814" cy="769292"/>
            <a:chOff x="0" y="0"/>
            <a:chExt cx="6711752" cy="1025723"/>
          </a:xfrm>
        </p:grpSpPr>
        <p:sp>
          <p:nvSpPr>
            <p:cNvPr id="21" name="Freeform 21"/>
            <p:cNvSpPr/>
            <p:nvPr/>
          </p:nvSpPr>
          <p:spPr>
            <a:xfrm>
              <a:off x="0" y="0"/>
              <a:ext cx="6711752" cy="1025723"/>
            </a:xfrm>
            <a:custGeom>
              <a:avLst/>
              <a:gdLst/>
              <a:ahLst/>
              <a:cxnLst/>
              <a:rect l="l" t="t" r="r" b="b"/>
              <a:pathLst>
                <a:path w="6711752" h="1025723">
                  <a:moveTo>
                    <a:pt x="0" y="0"/>
                  </a:moveTo>
                  <a:lnTo>
                    <a:pt x="6711752" y="0"/>
                  </a:lnTo>
                  <a:lnTo>
                    <a:pt x="6711752" y="1025723"/>
                  </a:lnTo>
                  <a:lnTo>
                    <a:pt x="0" y="1025723"/>
                  </a:lnTo>
                  <a:close/>
                </a:path>
              </a:pathLst>
            </a:custGeom>
            <a:solidFill>
              <a:srgbClr val="000000">
                <a:alpha val="0"/>
              </a:srgbClr>
            </a:solidFill>
          </p:spPr>
        </p:sp>
        <p:sp>
          <p:nvSpPr>
            <p:cNvPr id="22" name="TextBox 22"/>
            <p:cNvSpPr txBox="1"/>
            <p:nvPr/>
          </p:nvSpPr>
          <p:spPr>
            <a:xfrm>
              <a:off x="0" y="-57150"/>
              <a:ext cx="6711752" cy="1082873"/>
            </a:xfrm>
            <a:prstGeom prst="rect">
              <a:avLst/>
            </a:prstGeom>
          </p:spPr>
          <p:txBody>
            <a:bodyPr lIns="0" tIns="0" rIns="0" bIns="0" rtlCol="0" anchor="t"/>
            <a:lstStyle/>
            <a:p>
              <a:pPr algn="l">
                <a:lnSpc>
                  <a:spcPts val="2000"/>
                </a:lnSpc>
              </a:pPr>
              <a:r>
                <a:rPr lang="en-US" sz="1249">
                  <a:solidFill>
                    <a:srgbClr val="FFE5E5"/>
                  </a:solidFill>
                  <a:latin typeface="DM Sans"/>
                  <a:ea typeface="DM Sans"/>
                  <a:cs typeface="DM Sans"/>
                  <a:sym typeface="DM Sans"/>
                </a:rPr>
                <a:t>Dealers should prioritize stocking Toyota Corolla and Honda Civic due to their high demand, ensuring a quicker turnover and higher sales volume.</a:t>
              </a:r>
            </a:p>
          </p:txBody>
        </p:sp>
      </p:grpSp>
      <p:sp>
        <p:nvSpPr>
          <p:cNvPr id="23" name="Freeform 23" descr="preencoded.png"/>
          <p:cNvSpPr/>
          <p:nvPr/>
        </p:nvSpPr>
        <p:spPr>
          <a:xfrm>
            <a:off x="9144000" y="5143500"/>
            <a:ext cx="6330850" cy="3431381"/>
          </a:xfrm>
          <a:custGeom>
            <a:avLst/>
            <a:gdLst/>
            <a:ahLst/>
            <a:cxnLst/>
            <a:rect l="l" t="t" r="r" b="b"/>
            <a:pathLst>
              <a:path w="6330850" h="3431381">
                <a:moveTo>
                  <a:pt x="0" y="0"/>
                </a:moveTo>
                <a:lnTo>
                  <a:pt x="6330850" y="0"/>
                </a:lnTo>
                <a:lnTo>
                  <a:pt x="6330850" y="3431381"/>
                </a:lnTo>
                <a:lnTo>
                  <a:pt x="0" y="3431381"/>
                </a:lnTo>
                <a:lnTo>
                  <a:pt x="0" y="0"/>
                </a:lnTo>
                <a:close/>
              </a:path>
            </a:pathLst>
          </a:custGeom>
          <a:blipFill>
            <a:blip r:embed="rId7"/>
            <a:stretch>
              <a:fillRect l="-68" t="-1844" b="-184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Freeform 7" descr="preencoded.png"/>
          <p:cNvSpPr/>
          <p:nvPr/>
        </p:nvSpPr>
        <p:spPr>
          <a:xfrm>
            <a:off x="12301538" y="3071583"/>
            <a:ext cx="5114925" cy="4404877"/>
          </a:xfrm>
          <a:custGeom>
            <a:avLst/>
            <a:gdLst/>
            <a:ahLst/>
            <a:cxnLst/>
            <a:rect l="l" t="t" r="r" b="b"/>
            <a:pathLst>
              <a:path w="5114925" h="4404877">
                <a:moveTo>
                  <a:pt x="0" y="0"/>
                </a:moveTo>
                <a:lnTo>
                  <a:pt x="5114924" y="0"/>
                </a:lnTo>
                <a:lnTo>
                  <a:pt x="5114924" y="4404877"/>
                </a:lnTo>
                <a:lnTo>
                  <a:pt x="0" y="4404877"/>
                </a:lnTo>
                <a:lnTo>
                  <a:pt x="0" y="0"/>
                </a:lnTo>
                <a:close/>
              </a:path>
            </a:pathLst>
          </a:custGeom>
          <a:blipFill>
            <a:blip r:embed="rId7"/>
            <a:stretch>
              <a:fillRect t="-44674" b="-2366"/>
            </a:stretch>
          </a:blipFill>
        </p:spPr>
      </p:sp>
      <p:grpSp>
        <p:nvGrpSpPr>
          <p:cNvPr id="8" name="Group 8"/>
          <p:cNvGrpSpPr/>
          <p:nvPr/>
        </p:nvGrpSpPr>
        <p:grpSpPr>
          <a:xfrm>
            <a:off x="884039" y="1112341"/>
            <a:ext cx="9453414" cy="830759"/>
            <a:chOff x="0" y="0"/>
            <a:chExt cx="12604552" cy="1107678"/>
          </a:xfrm>
        </p:grpSpPr>
        <p:sp>
          <p:nvSpPr>
            <p:cNvPr id="9" name="Freeform 9"/>
            <p:cNvSpPr/>
            <p:nvPr/>
          </p:nvSpPr>
          <p:spPr>
            <a:xfrm>
              <a:off x="0" y="0"/>
              <a:ext cx="12604552" cy="1107678"/>
            </a:xfrm>
            <a:custGeom>
              <a:avLst/>
              <a:gdLst/>
              <a:ahLst/>
              <a:cxnLst/>
              <a:rect l="l" t="t" r="r" b="b"/>
              <a:pathLst>
                <a:path w="12604552" h="1107678">
                  <a:moveTo>
                    <a:pt x="0" y="0"/>
                  </a:moveTo>
                  <a:lnTo>
                    <a:pt x="12604552" y="0"/>
                  </a:lnTo>
                  <a:lnTo>
                    <a:pt x="12604552" y="1107678"/>
                  </a:lnTo>
                  <a:lnTo>
                    <a:pt x="0" y="1107678"/>
                  </a:lnTo>
                  <a:close/>
                </a:path>
              </a:pathLst>
            </a:custGeom>
            <a:solidFill>
              <a:srgbClr val="000000">
                <a:alpha val="0"/>
              </a:srgbClr>
            </a:solidFill>
          </p:spPr>
        </p:sp>
        <p:sp>
          <p:nvSpPr>
            <p:cNvPr id="10" name="TextBox 10"/>
            <p:cNvSpPr txBox="1"/>
            <p:nvPr/>
          </p:nvSpPr>
          <p:spPr>
            <a:xfrm>
              <a:off x="0" y="-28575"/>
              <a:ext cx="12604552" cy="1136253"/>
            </a:xfrm>
            <a:prstGeom prst="rect">
              <a:avLst/>
            </a:prstGeom>
          </p:spPr>
          <p:txBody>
            <a:bodyPr lIns="0" tIns="0" rIns="0" bIns="0" rtlCol="0" anchor="t"/>
            <a:lstStyle/>
            <a:p>
              <a:pPr algn="l">
                <a:lnSpc>
                  <a:spcPts val="6500"/>
                </a:lnSpc>
              </a:pPr>
              <a:r>
                <a:rPr lang="en-US" sz="5187">
                  <a:solidFill>
                    <a:srgbClr val="FAEBEB"/>
                  </a:solidFill>
                  <a:latin typeface="Dela Gothic One"/>
                  <a:ea typeface="Dela Gothic One"/>
                  <a:cs typeface="Dela Gothic One"/>
                  <a:sym typeface="Dela Gothic One"/>
                </a:rPr>
                <a:t>Price Trends Over Time</a:t>
              </a:r>
            </a:p>
          </p:txBody>
        </p:sp>
      </p:grpSp>
      <p:sp>
        <p:nvSpPr>
          <p:cNvPr id="11" name="Freeform 11" descr="preencoded.png"/>
          <p:cNvSpPr/>
          <p:nvPr/>
        </p:nvSpPr>
        <p:spPr>
          <a:xfrm>
            <a:off x="884039" y="2321867"/>
            <a:ext cx="1262806" cy="2284214"/>
          </a:xfrm>
          <a:custGeom>
            <a:avLst/>
            <a:gdLst/>
            <a:ahLst/>
            <a:cxnLst/>
            <a:rect l="l" t="t" r="r" b="b"/>
            <a:pathLst>
              <a:path w="1262806" h="2284214">
                <a:moveTo>
                  <a:pt x="0" y="0"/>
                </a:moveTo>
                <a:lnTo>
                  <a:pt x="1262806" y="0"/>
                </a:lnTo>
                <a:lnTo>
                  <a:pt x="1262806" y="2284214"/>
                </a:lnTo>
                <a:lnTo>
                  <a:pt x="0" y="2284214"/>
                </a:lnTo>
                <a:lnTo>
                  <a:pt x="0" y="0"/>
                </a:lnTo>
                <a:close/>
              </a:path>
            </a:pathLst>
          </a:custGeom>
          <a:blipFill>
            <a:blip r:embed="rId8"/>
            <a:stretch>
              <a:fillRect l="-119" r="-119"/>
            </a:stretch>
          </a:blipFill>
        </p:spPr>
      </p:sp>
      <p:grpSp>
        <p:nvGrpSpPr>
          <p:cNvPr id="12" name="Group 12"/>
          <p:cNvGrpSpPr/>
          <p:nvPr/>
        </p:nvGrpSpPr>
        <p:grpSpPr>
          <a:xfrm>
            <a:off x="2525614" y="2574429"/>
            <a:ext cx="3409950" cy="415379"/>
            <a:chOff x="0" y="0"/>
            <a:chExt cx="4546600" cy="553838"/>
          </a:xfrm>
        </p:grpSpPr>
        <p:sp>
          <p:nvSpPr>
            <p:cNvPr id="13" name="Freeform 13"/>
            <p:cNvSpPr/>
            <p:nvPr/>
          </p:nvSpPr>
          <p:spPr>
            <a:xfrm>
              <a:off x="0" y="0"/>
              <a:ext cx="4546600" cy="553838"/>
            </a:xfrm>
            <a:custGeom>
              <a:avLst/>
              <a:gdLst/>
              <a:ahLst/>
              <a:cxnLst/>
              <a:rect l="l" t="t" r="r" b="b"/>
              <a:pathLst>
                <a:path w="4546600" h="553838">
                  <a:moveTo>
                    <a:pt x="0" y="0"/>
                  </a:moveTo>
                  <a:lnTo>
                    <a:pt x="4546600" y="0"/>
                  </a:lnTo>
                  <a:lnTo>
                    <a:pt x="4546600" y="553838"/>
                  </a:lnTo>
                  <a:lnTo>
                    <a:pt x="0" y="553838"/>
                  </a:lnTo>
                  <a:close/>
                </a:path>
              </a:pathLst>
            </a:custGeom>
            <a:solidFill>
              <a:srgbClr val="000000">
                <a:alpha val="0"/>
              </a:srgbClr>
            </a:solidFill>
          </p:spPr>
        </p:sp>
        <p:sp>
          <p:nvSpPr>
            <p:cNvPr id="14" name="TextBox 14"/>
            <p:cNvSpPr txBox="1"/>
            <p:nvPr/>
          </p:nvSpPr>
          <p:spPr>
            <a:xfrm>
              <a:off x="0" y="-19050"/>
              <a:ext cx="4546600" cy="572888"/>
            </a:xfrm>
            <a:prstGeom prst="rect">
              <a:avLst/>
            </a:prstGeom>
          </p:spPr>
          <p:txBody>
            <a:bodyPr lIns="0" tIns="0" rIns="0" bIns="0" rtlCol="0" anchor="t"/>
            <a:lstStyle/>
            <a:p>
              <a:pPr algn="l">
                <a:lnSpc>
                  <a:spcPts val="3250"/>
                </a:lnSpc>
              </a:pPr>
              <a:r>
                <a:rPr lang="en-US" sz="2562">
                  <a:solidFill>
                    <a:srgbClr val="FFE5E5"/>
                  </a:solidFill>
                  <a:latin typeface="Dela Gothic One"/>
                  <a:ea typeface="Dela Gothic One"/>
                  <a:cs typeface="Dela Gothic One"/>
                  <a:sym typeface="Dela Gothic One"/>
                </a:rPr>
                <a:t>Price Fluctuation</a:t>
              </a:r>
            </a:p>
          </p:txBody>
        </p:sp>
      </p:grpSp>
      <p:grpSp>
        <p:nvGrpSpPr>
          <p:cNvPr id="15" name="Group 15"/>
          <p:cNvGrpSpPr/>
          <p:nvPr/>
        </p:nvGrpSpPr>
        <p:grpSpPr>
          <a:xfrm>
            <a:off x="2525614" y="3141315"/>
            <a:ext cx="8020347" cy="1212205"/>
            <a:chOff x="0" y="0"/>
            <a:chExt cx="10693797" cy="1616273"/>
          </a:xfrm>
        </p:grpSpPr>
        <p:sp>
          <p:nvSpPr>
            <p:cNvPr id="16" name="Freeform 16"/>
            <p:cNvSpPr/>
            <p:nvPr/>
          </p:nvSpPr>
          <p:spPr>
            <a:xfrm>
              <a:off x="0" y="0"/>
              <a:ext cx="10693797" cy="1616273"/>
            </a:xfrm>
            <a:custGeom>
              <a:avLst/>
              <a:gdLst/>
              <a:ahLst/>
              <a:cxnLst/>
              <a:rect l="l" t="t" r="r" b="b"/>
              <a:pathLst>
                <a:path w="10693797" h="1616273">
                  <a:moveTo>
                    <a:pt x="0" y="0"/>
                  </a:moveTo>
                  <a:lnTo>
                    <a:pt x="10693797" y="0"/>
                  </a:lnTo>
                  <a:lnTo>
                    <a:pt x="10693797" y="1616273"/>
                  </a:lnTo>
                  <a:lnTo>
                    <a:pt x="0" y="1616273"/>
                  </a:lnTo>
                  <a:close/>
                </a:path>
              </a:pathLst>
            </a:custGeom>
            <a:solidFill>
              <a:srgbClr val="000000">
                <a:alpha val="0"/>
              </a:srgbClr>
            </a:solidFill>
          </p:spPr>
        </p:sp>
        <p:sp>
          <p:nvSpPr>
            <p:cNvPr id="17" name="TextBox 17"/>
            <p:cNvSpPr txBox="1"/>
            <p:nvPr/>
          </p:nvSpPr>
          <p:spPr>
            <a:xfrm>
              <a:off x="0" y="-66675"/>
              <a:ext cx="10693797" cy="1682948"/>
            </a:xfrm>
            <a:prstGeom prst="rect">
              <a:avLst/>
            </a:prstGeom>
          </p:spPr>
          <p:txBody>
            <a:bodyPr lIns="0" tIns="0" rIns="0" bIns="0" rtlCol="0" anchor="t"/>
            <a:lstStyle/>
            <a:p>
              <a:pPr algn="l">
                <a:lnSpc>
                  <a:spcPts val="3125"/>
                </a:lnSpc>
              </a:pPr>
              <a:r>
                <a:rPr lang="en-US" sz="1937">
                  <a:solidFill>
                    <a:srgbClr val="FFE5E5"/>
                  </a:solidFill>
                  <a:latin typeface="DM Sans"/>
                  <a:ea typeface="DM Sans"/>
                  <a:cs typeface="DM Sans"/>
                  <a:sym typeface="DM Sans"/>
                </a:rPr>
                <a:t>Average car prices fluctuate over the years but have remained relatively stable for commonly traded models, reflecting market demand and depreciation factors.</a:t>
              </a:r>
            </a:p>
          </p:txBody>
        </p:sp>
      </p:grpSp>
      <p:sp>
        <p:nvSpPr>
          <p:cNvPr id="18" name="Freeform 18" descr="preencoded.png"/>
          <p:cNvSpPr/>
          <p:nvPr/>
        </p:nvSpPr>
        <p:spPr>
          <a:xfrm>
            <a:off x="884039" y="4606081"/>
            <a:ext cx="1262806" cy="2284214"/>
          </a:xfrm>
          <a:custGeom>
            <a:avLst/>
            <a:gdLst/>
            <a:ahLst/>
            <a:cxnLst/>
            <a:rect l="l" t="t" r="r" b="b"/>
            <a:pathLst>
              <a:path w="1262806" h="2284214">
                <a:moveTo>
                  <a:pt x="0" y="0"/>
                </a:moveTo>
                <a:lnTo>
                  <a:pt x="1262806" y="0"/>
                </a:lnTo>
                <a:lnTo>
                  <a:pt x="1262806" y="2284214"/>
                </a:lnTo>
                <a:lnTo>
                  <a:pt x="0" y="2284214"/>
                </a:lnTo>
                <a:lnTo>
                  <a:pt x="0" y="0"/>
                </a:lnTo>
                <a:close/>
              </a:path>
            </a:pathLst>
          </a:custGeom>
          <a:blipFill>
            <a:blip r:embed="rId9"/>
            <a:stretch>
              <a:fillRect l="-119" r="-119"/>
            </a:stretch>
          </a:blipFill>
        </p:spPr>
      </p:sp>
      <p:grpSp>
        <p:nvGrpSpPr>
          <p:cNvPr id="19" name="Group 19"/>
          <p:cNvGrpSpPr/>
          <p:nvPr/>
        </p:nvGrpSpPr>
        <p:grpSpPr>
          <a:xfrm>
            <a:off x="2525614" y="4858642"/>
            <a:ext cx="3323481" cy="415379"/>
            <a:chOff x="0" y="0"/>
            <a:chExt cx="4431308" cy="553838"/>
          </a:xfrm>
        </p:grpSpPr>
        <p:sp>
          <p:nvSpPr>
            <p:cNvPr id="20" name="Freeform 20"/>
            <p:cNvSpPr/>
            <p:nvPr/>
          </p:nvSpPr>
          <p:spPr>
            <a:xfrm>
              <a:off x="0" y="0"/>
              <a:ext cx="4431308" cy="553838"/>
            </a:xfrm>
            <a:custGeom>
              <a:avLst/>
              <a:gdLst/>
              <a:ahLst/>
              <a:cxnLst/>
              <a:rect l="l" t="t" r="r" b="b"/>
              <a:pathLst>
                <a:path w="4431308" h="553838">
                  <a:moveTo>
                    <a:pt x="0" y="0"/>
                  </a:moveTo>
                  <a:lnTo>
                    <a:pt x="4431308" y="0"/>
                  </a:lnTo>
                  <a:lnTo>
                    <a:pt x="4431308" y="553838"/>
                  </a:lnTo>
                  <a:lnTo>
                    <a:pt x="0" y="553838"/>
                  </a:lnTo>
                  <a:close/>
                </a:path>
              </a:pathLst>
            </a:custGeom>
            <a:solidFill>
              <a:srgbClr val="000000">
                <a:alpha val="0"/>
              </a:srgbClr>
            </a:solidFill>
          </p:spPr>
        </p:sp>
        <p:sp>
          <p:nvSpPr>
            <p:cNvPr id="21" name="TextBox 21"/>
            <p:cNvSpPr txBox="1"/>
            <p:nvPr/>
          </p:nvSpPr>
          <p:spPr>
            <a:xfrm>
              <a:off x="0" y="-19050"/>
              <a:ext cx="4431308" cy="572888"/>
            </a:xfrm>
            <a:prstGeom prst="rect">
              <a:avLst/>
            </a:prstGeom>
          </p:spPr>
          <p:txBody>
            <a:bodyPr lIns="0" tIns="0" rIns="0" bIns="0" rtlCol="0" anchor="t"/>
            <a:lstStyle/>
            <a:p>
              <a:pPr algn="l">
                <a:lnSpc>
                  <a:spcPts val="3250"/>
                </a:lnSpc>
              </a:pPr>
              <a:r>
                <a:rPr lang="en-US" sz="2562">
                  <a:solidFill>
                    <a:srgbClr val="FFE5E5"/>
                  </a:solidFill>
                  <a:latin typeface="Dela Gothic One"/>
                  <a:ea typeface="Dela Gothic One"/>
                  <a:cs typeface="Dela Gothic One"/>
                  <a:sym typeface="Dela Gothic One"/>
                </a:rPr>
                <a:t>High-End Models</a:t>
              </a:r>
            </a:p>
          </p:txBody>
        </p:sp>
      </p:grpSp>
      <p:grpSp>
        <p:nvGrpSpPr>
          <p:cNvPr id="22" name="Group 22"/>
          <p:cNvGrpSpPr/>
          <p:nvPr/>
        </p:nvGrpSpPr>
        <p:grpSpPr>
          <a:xfrm>
            <a:off x="2525614" y="5425529"/>
            <a:ext cx="8020347" cy="1212205"/>
            <a:chOff x="0" y="0"/>
            <a:chExt cx="10693797" cy="1616273"/>
          </a:xfrm>
        </p:grpSpPr>
        <p:sp>
          <p:nvSpPr>
            <p:cNvPr id="23" name="Freeform 23"/>
            <p:cNvSpPr/>
            <p:nvPr/>
          </p:nvSpPr>
          <p:spPr>
            <a:xfrm>
              <a:off x="0" y="0"/>
              <a:ext cx="10693797" cy="1616273"/>
            </a:xfrm>
            <a:custGeom>
              <a:avLst/>
              <a:gdLst/>
              <a:ahLst/>
              <a:cxnLst/>
              <a:rect l="l" t="t" r="r" b="b"/>
              <a:pathLst>
                <a:path w="10693797" h="1616273">
                  <a:moveTo>
                    <a:pt x="0" y="0"/>
                  </a:moveTo>
                  <a:lnTo>
                    <a:pt x="10693797" y="0"/>
                  </a:lnTo>
                  <a:lnTo>
                    <a:pt x="10693797" y="1616273"/>
                  </a:lnTo>
                  <a:lnTo>
                    <a:pt x="0" y="1616273"/>
                  </a:lnTo>
                  <a:close/>
                </a:path>
              </a:pathLst>
            </a:custGeom>
            <a:solidFill>
              <a:srgbClr val="000000">
                <a:alpha val="0"/>
              </a:srgbClr>
            </a:solidFill>
          </p:spPr>
        </p:sp>
        <p:sp>
          <p:nvSpPr>
            <p:cNvPr id="24" name="TextBox 24"/>
            <p:cNvSpPr txBox="1"/>
            <p:nvPr/>
          </p:nvSpPr>
          <p:spPr>
            <a:xfrm>
              <a:off x="0" y="-66675"/>
              <a:ext cx="10693797" cy="1682948"/>
            </a:xfrm>
            <a:prstGeom prst="rect">
              <a:avLst/>
            </a:prstGeom>
          </p:spPr>
          <p:txBody>
            <a:bodyPr lIns="0" tIns="0" rIns="0" bIns="0" rtlCol="0" anchor="t"/>
            <a:lstStyle/>
            <a:p>
              <a:pPr algn="l">
                <a:lnSpc>
                  <a:spcPts val="3125"/>
                </a:lnSpc>
              </a:pPr>
              <a:r>
                <a:rPr lang="en-US" sz="1937">
                  <a:solidFill>
                    <a:srgbClr val="FFE5E5"/>
                  </a:solidFill>
                  <a:latin typeface="DM Sans"/>
                  <a:ea typeface="DM Sans"/>
                  <a:cs typeface="DM Sans"/>
                  <a:sym typeface="DM Sans"/>
                </a:rPr>
                <a:t>High-end models like Toyota Prado show significantly higher average prices due to their premium features and perceived value in the used car market.</a:t>
              </a:r>
            </a:p>
          </p:txBody>
        </p:sp>
      </p:grpSp>
      <p:sp>
        <p:nvSpPr>
          <p:cNvPr id="25" name="Freeform 25" descr="preencoded.png"/>
          <p:cNvSpPr/>
          <p:nvPr/>
        </p:nvSpPr>
        <p:spPr>
          <a:xfrm>
            <a:off x="884039" y="6890296"/>
            <a:ext cx="1262806" cy="2284214"/>
          </a:xfrm>
          <a:custGeom>
            <a:avLst/>
            <a:gdLst/>
            <a:ahLst/>
            <a:cxnLst/>
            <a:rect l="l" t="t" r="r" b="b"/>
            <a:pathLst>
              <a:path w="1262806" h="2284214">
                <a:moveTo>
                  <a:pt x="0" y="0"/>
                </a:moveTo>
                <a:lnTo>
                  <a:pt x="1262806" y="0"/>
                </a:lnTo>
                <a:lnTo>
                  <a:pt x="1262806" y="2284214"/>
                </a:lnTo>
                <a:lnTo>
                  <a:pt x="0" y="2284214"/>
                </a:lnTo>
                <a:lnTo>
                  <a:pt x="0" y="0"/>
                </a:lnTo>
                <a:close/>
              </a:path>
            </a:pathLst>
          </a:custGeom>
          <a:blipFill>
            <a:blip r:embed="rId10"/>
            <a:stretch>
              <a:fillRect l="-119" r="-119"/>
            </a:stretch>
          </a:blipFill>
        </p:spPr>
      </p:sp>
      <p:grpSp>
        <p:nvGrpSpPr>
          <p:cNvPr id="26" name="Group 26"/>
          <p:cNvGrpSpPr/>
          <p:nvPr/>
        </p:nvGrpSpPr>
        <p:grpSpPr>
          <a:xfrm>
            <a:off x="2525614" y="7142858"/>
            <a:ext cx="4867870" cy="415379"/>
            <a:chOff x="0" y="0"/>
            <a:chExt cx="6490493" cy="553838"/>
          </a:xfrm>
        </p:grpSpPr>
        <p:sp>
          <p:nvSpPr>
            <p:cNvPr id="27" name="Freeform 27"/>
            <p:cNvSpPr/>
            <p:nvPr/>
          </p:nvSpPr>
          <p:spPr>
            <a:xfrm>
              <a:off x="0" y="0"/>
              <a:ext cx="6490493" cy="553838"/>
            </a:xfrm>
            <a:custGeom>
              <a:avLst/>
              <a:gdLst/>
              <a:ahLst/>
              <a:cxnLst/>
              <a:rect l="l" t="t" r="r" b="b"/>
              <a:pathLst>
                <a:path w="6490493" h="553838">
                  <a:moveTo>
                    <a:pt x="0" y="0"/>
                  </a:moveTo>
                  <a:lnTo>
                    <a:pt x="6490493" y="0"/>
                  </a:lnTo>
                  <a:lnTo>
                    <a:pt x="6490493" y="553838"/>
                  </a:lnTo>
                  <a:lnTo>
                    <a:pt x="0" y="553838"/>
                  </a:lnTo>
                  <a:close/>
                </a:path>
              </a:pathLst>
            </a:custGeom>
            <a:solidFill>
              <a:srgbClr val="000000">
                <a:alpha val="0"/>
              </a:srgbClr>
            </a:solidFill>
          </p:spPr>
        </p:sp>
        <p:sp>
          <p:nvSpPr>
            <p:cNvPr id="28" name="TextBox 28"/>
            <p:cNvSpPr txBox="1"/>
            <p:nvPr/>
          </p:nvSpPr>
          <p:spPr>
            <a:xfrm>
              <a:off x="0" y="-19050"/>
              <a:ext cx="6490493" cy="572888"/>
            </a:xfrm>
            <a:prstGeom prst="rect">
              <a:avLst/>
            </a:prstGeom>
          </p:spPr>
          <p:txBody>
            <a:bodyPr lIns="0" tIns="0" rIns="0" bIns="0" rtlCol="0" anchor="t"/>
            <a:lstStyle/>
            <a:p>
              <a:pPr algn="l">
                <a:lnSpc>
                  <a:spcPts val="3250"/>
                </a:lnSpc>
              </a:pPr>
              <a:r>
                <a:rPr lang="en-US" sz="2562">
                  <a:solidFill>
                    <a:srgbClr val="FFE5E5"/>
                  </a:solidFill>
                  <a:latin typeface="Dela Gothic One"/>
                  <a:ea typeface="Dela Gothic One"/>
                  <a:cs typeface="Dela Gothic One"/>
                  <a:sym typeface="Dela Gothic One"/>
                </a:rPr>
                <a:t>Budget-Friendly Options</a:t>
              </a:r>
            </a:p>
          </p:txBody>
        </p:sp>
      </p:grpSp>
      <p:grpSp>
        <p:nvGrpSpPr>
          <p:cNvPr id="29" name="Group 29"/>
          <p:cNvGrpSpPr/>
          <p:nvPr/>
        </p:nvGrpSpPr>
        <p:grpSpPr>
          <a:xfrm>
            <a:off x="2525614" y="7709744"/>
            <a:ext cx="8020347" cy="1212205"/>
            <a:chOff x="0" y="0"/>
            <a:chExt cx="10693797" cy="1616273"/>
          </a:xfrm>
        </p:grpSpPr>
        <p:sp>
          <p:nvSpPr>
            <p:cNvPr id="30" name="Freeform 30"/>
            <p:cNvSpPr/>
            <p:nvPr/>
          </p:nvSpPr>
          <p:spPr>
            <a:xfrm>
              <a:off x="0" y="0"/>
              <a:ext cx="10693797" cy="1616273"/>
            </a:xfrm>
            <a:custGeom>
              <a:avLst/>
              <a:gdLst/>
              <a:ahLst/>
              <a:cxnLst/>
              <a:rect l="l" t="t" r="r" b="b"/>
              <a:pathLst>
                <a:path w="10693797" h="1616273">
                  <a:moveTo>
                    <a:pt x="0" y="0"/>
                  </a:moveTo>
                  <a:lnTo>
                    <a:pt x="10693797" y="0"/>
                  </a:lnTo>
                  <a:lnTo>
                    <a:pt x="10693797" y="1616273"/>
                  </a:lnTo>
                  <a:lnTo>
                    <a:pt x="0" y="1616273"/>
                  </a:lnTo>
                  <a:close/>
                </a:path>
              </a:pathLst>
            </a:custGeom>
            <a:solidFill>
              <a:srgbClr val="000000">
                <a:alpha val="0"/>
              </a:srgbClr>
            </a:solidFill>
          </p:spPr>
        </p:sp>
        <p:sp>
          <p:nvSpPr>
            <p:cNvPr id="31" name="TextBox 31"/>
            <p:cNvSpPr txBox="1"/>
            <p:nvPr/>
          </p:nvSpPr>
          <p:spPr>
            <a:xfrm>
              <a:off x="0" y="-66675"/>
              <a:ext cx="10693797" cy="1682948"/>
            </a:xfrm>
            <a:prstGeom prst="rect">
              <a:avLst/>
            </a:prstGeom>
          </p:spPr>
          <p:txBody>
            <a:bodyPr lIns="0" tIns="0" rIns="0" bIns="0" rtlCol="0" anchor="t"/>
            <a:lstStyle/>
            <a:p>
              <a:pPr algn="l">
                <a:lnSpc>
                  <a:spcPts val="3125"/>
                </a:lnSpc>
              </a:pPr>
              <a:r>
                <a:rPr lang="en-US" sz="1937">
                  <a:solidFill>
                    <a:srgbClr val="FFE5E5"/>
                  </a:solidFill>
                  <a:latin typeface="DM Sans"/>
                  <a:ea typeface="DM Sans"/>
                  <a:cs typeface="DM Sans"/>
                  <a:sym typeface="DM Sans"/>
                </a:rPr>
                <a:t>Buyers looking for budget-friendly options should consider models from previous years where depreciation is more evident, offering cost-effective alternatives.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775227" y="1145530"/>
            <a:ext cx="9595545" cy="1724025"/>
            <a:chOff x="0" y="0"/>
            <a:chExt cx="12794060" cy="2298700"/>
          </a:xfrm>
        </p:grpSpPr>
        <p:sp>
          <p:nvSpPr>
            <p:cNvPr id="7" name="Freeform 7"/>
            <p:cNvSpPr/>
            <p:nvPr/>
          </p:nvSpPr>
          <p:spPr>
            <a:xfrm>
              <a:off x="0" y="0"/>
              <a:ext cx="12794060" cy="2298700"/>
            </a:xfrm>
            <a:custGeom>
              <a:avLst/>
              <a:gdLst/>
              <a:ahLst/>
              <a:cxnLst/>
              <a:rect l="l" t="t" r="r" b="b"/>
              <a:pathLst>
                <a:path w="12794060" h="2298700">
                  <a:moveTo>
                    <a:pt x="0" y="0"/>
                  </a:moveTo>
                  <a:lnTo>
                    <a:pt x="12794060" y="0"/>
                  </a:lnTo>
                  <a:lnTo>
                    <a:pt x="12794060" y="2298700"/>
                  </a:lnTo>
                  <a:lnTo>
                    <a:pt x="0" y="2298700"/>
                  </a:lnTo>
                  <a:close/>
                </a:path>
              </a:pathLst>
            </a:custGeom>
            <a:solidFill>
              <a:srgbClr val="000000">
                <a:alpha val="0"/>
              </a:srgbClr>
            </a:solidFill>
          </p:spPr>
        </p:sp>
        <p:sp>
          <p:nvSpPr>
            <p:cNvPr id="8" name="TextBox 8"/>
            <p:cNvSpPr txBox="1"/>
            <p:nvPr/>
          </p:nvSpPr>
          <p:spPr>
            <a:xfrm>
              <a:off x="0" y="-28575"/>
              <a:ext cx="12794060" cy="2327275"/>
            </a:xfrm>
            <a:prstGeom prst="rect">
              <a:avLst/>
            </a:prstGeom>
          </p:spPr>
          <p:txBody>
            <a:bodyPr lIns="0" tIns="0" rIns="0" bIns="0" rtlCol="0" anchor="t"/>
            <a:lstStyle/>
            <a:p>
              <a:pPr algn="l">
                <a:lnSpc>
                  <a:spcPts val="6749"/>
                </a:lnSpc>
              </a:pPr>
              <a:r>
                <a:rPr lang="en-US" sz="5374">
                  <a:solidFill>
                    <a:srgbClr val="FAEBEB"/>
                  </a:solidFill>
                  <a:latin typeface="Dela Gothic One"/>
                  <a:ea typeface="Dela Gothic One"/>
                  <a:cs typeface="Dela Gothic One"/>
                  <a:sym typeface="Dela Gothic One"/>
                </a:rPr>
                <a:t>Car Availability by Location</a:t>
              </a:r>
            </a:p>
          </p:txBody>
        </p:sp>
      </p:grpSp>
      <p:grpSp>
        <p:nvGrpSpPr>
          <p:cNvPr id="9" name="Group 9"/>
          <p:cNvGrpSpPr/>
          <p:nvPr/>
        </p:nvGrpSpPr>
        <p:grpSpPr>
          <a:xfrm>
            <a:off x="7770465" y="3257847"/>
            <a:ext cx="4676329" cy="3237160"/>
            <a:chOff x="0" y="0"/>
            <a:chExt cx="6235105" cy="4316213"/>
          </a:xfrm>
        </p:grpSpPr>
        <p:sp>
          <p:nvSpPr>
            <p:cNvPr id="10" name="Freeform 10"/>
            <p:cNvSpPr/>
            <p:nvPr/>
          </p:nvSpPr>
          <p:spPr>
            <a:xfrm>
              <a:off x="6350" y="6350"/>
              <a:ext cx="6222492" cy="4303522"/>
            </a:xfrm>
            <a:custGeom>
              <a:avLst/>
              <a:gdLst/>
              <a:ahLst/>
              <a:cxnLst/>
              <a:rect l="l" t="t" r="r" b="b"/>
              <a:pathLst>
                <a:path w="6222492" h="4303522">
                  <a:moveTo>
                    <a:pt x="0" y="146812"/>
                  </a:moveTo>
                  <a:cubicBezTo>
                    <a:pt x="0" y="65659"/>
                    <a:pt x="65786" y="0"/>
                    <a:pt x="146939" y="0"/>
                  </a:cubicBezTo>
                  <a:lnTo>
                    <a:pt x="6075553" y="0"/>
                  </a:lnTo>
                  <a:cubicBezTo>
                    <a:pt x="6156706" y="0"/>
                    <a:pt x="6222492" y="65659"/>
                    <a:pt x="6222492" y="146812"/>
                  </a:cubicBezTo>
                  <a:lnTo>
                    <a:pt x="6222492" y="4156710"/>
                  </a:lnTo>
                  <a:cubicBezTo>
                    <a:pt x="6222492" y="4237736"/>
                    <a:pt x="6156706" y="4303522"/>
                    <a:pt x="6075553" y="4303522"/>
                  </a:cubicBezTo>
                  <a:lnTo>
                    <a:pt x="146939" y="4303522"/>
                  </a:lnTo>
                  <a:cubicBezTo>
                    <a:pt x="65786" y="4303522"/>
                    <a:pt x="0" y="4237863"/>
                    <a:pt x="0" y="4156710"/>
                  </a:cubicBezTo>
                  <a:close/>
                </a:path>
              </a:pathLst>
            </a:custGeom>
            <a:solidFill>
              <a:srgbClr val="740B0B"/>
            </a:solidFill>
          </p:spPr>
        </p:sp>
        <p:sp>
          <p:nvSpPr>
            <p:cNvPr id="11" name="Freeform 11"/>
            <p:cNvSpPr/>
            <p:nvPr/>
          </p:nvSpPr>
          <p:spPr>
            <a:xfrm>
              <a:off x="0" y="0"/>
              <a:ext cx="6235192" cy="4316222"/>
            </a:xfrm>
            <a:custGeom>
              <a:avLst/>
              <a:gdLst/>
              <a:ahLst/>
              <a:cxnLst/>
              <a:rect l="l" t="t" r="r" b="b"/>
              <a:pathLst>
                <a:path w="6235192" h="4316222">
                  <a:moveTo>
                    <a:pt x="0" y="153162"/>
                  </a:moveTo>
                  <a:cubicBezTo>
                    <a:pt x="0" y="68580"/>
                    <a:pt x="68580" y="0"/>
                    <a:pt x="153289" y="0"/>
                  </a:cubicBezTo>
                  <a:lnTo>
                    <a:pt x="6081903" y="0"/>
                  </a:lnTo>
                  <a:lnTo>
                    <a:pt x="6081903" y="6350"/>
                  </a:lnTo>
                  <a:lnTo>
                    <a:pt x="6081903" y="0"/>
                  </a:lnTo>
                  <a:cubicBezTo>
                    <a:pt x="6166485" y="0"/>
                    <a:pt x="6235192" y="68580"/>
                    <a:pt x="6235192" y="153162"/>
                  </a:cubicBezTo>
                  <a:lnTo>
                    <a:pt x="6228842" y="153162"/>
                  </a:lnTo>
                  <a:lnTo>
                    <a:pt x="6235192" y="153162"/>
                  </a:lnTo>
                  <a:lnTo>
                    <a:pt x="6235192" y="4163060"/>
                  </a:lnTo>
                  <a:lnTo>
                    <a:pt x="6228842" y="4163060"/>
                  </a:lnTo>
                  <a:lnTo>
                    <a:pt x="6235192" y="4163060"/>
                  </a:lnTo>
                  <a:cubicBezTo>
                    <a:pt x="6235192" y="4247642"/>
                    <a:pt x="6166612" y="4316222"/>
                    <a:pt x="6081903" y="4316222"/>
                  </a:cubicBezTo>
                  <a:lnTo>
                    <a:pt x="6081903" y="4309872"/>
                  </a:lnTo>
                  <a:lnTo>
                    <a:pt x="6081903" y="4316222"/>
                  </a:lnTo>
                  <a:lnTo>
                    <a:pt x="153289" y="4316222"/>
                  </a:lnTo>
                  <a:lnTo>
                    <a:pt x="153289" y="4309872"/>
                  </a:lnTo>
                  <a:lnTo>
                    <a:pt x="153289" y="4316222"/>
                  </a:lnTo>
                  <a:cubicBezTo>
                    <a:pt x="68580" y="4316222"/>
                    <a:pt x="0" y="4247642"/>
                    <a:pt x="0" y="4163060"/>
                  </a:cubicBezTo>
                  <a:lnTo>
                    <a:pt x="0" y="153162"/>
                  </a:lnTo>
                  <a:lnTo>
                    <a:pt x="6350" y="153162"/>
                  </a:lnTo>
                  <a:lnTo>
                    <a:pt x="0" y="153162"/>
                  </a:lnTo>
                  <a:moveTo>
                    <a:pt x="12700" y="153162"/>
                  </a:moveTo>
                  <a:lnTo>
                    <a:pt x="12700" y="4163060"/>
                  </a:lnTo>
                  <a:lnTo>
                    <a:pt x="6350" y="4163060"/>
                  </a:lnTo>
                  <a:lnTo>
                    <a:pt x="12700" y="4163060"/>
                  </a:lnTo>
                  <a:cubicBezTo>
                    <a:pt x="12700" y="4240657"/>
                    <a:pt x="75565" y="4303522"/>
                    <a:pt x="153289" y="4303522"/>
                  </a:cubicBezTo>
                  <a:lnTo>
                    <a:pt x="6081903" y="4303522"/>
                  </a:lnTo>
                  <a:cubicBezTo>
                    <a:pt x="6159500" y="4303522"/>
                    <a:pt x="6222492" y="4240657"/>
                    <a:pt x="6222492" y="4163060"/>
                  </a:cubicBezTo>
                  <a:lnTo>
                    <a:pt x="6222492" y="153162"/>
                  </a:lnTo>
                  <a:cubicBezTo>
                    <a:pt x="6222365" y="75565"/>
                    <a:pt x="6159500" y="12700"/>
                    <a:pt x="6081903" y="12700"/>
                  </a:cubicBezTo>
                  <a:lnTo>
                    <a:pt x="153289" y="12700"/>
                  </a:lnTo>
                  <a:lnTo>
                    <a:pt x="153289" y="6350"/>
                  </a:lnTo>
                  <a:lnTo>
                    <a:pt x="153289" y="12700"/>
                  </a:lnTo>
                  <a:cubicBezTo>
                    <a:pt x="75565" y="12700"/>
                    <a:pt x="12700" y="75565"/>
                    <a:pt x="12700" y="153162"/>
                  </a:cubicBezTo>
                  <a:close/>
                </a:path>
              </a:pathLst>
            </a:custGeom>
            <a:solidFill>
              <a:srgbClr val="8D2424"/>
            </a:solidFill>
          </p:spPr>
        </p:sp>
      </p:grpSp>
      <p:grpSp>
        <p:nvGrpSpPr>
          <p:cNvPr id="12" name="Group 12"/>
          <p:cNvGrpSpPr/>
          <p:nvPr/>
        </p:nvGrpSpPr>
        <p:grpSpPr>
          <a:xfrm>
            <a:off x="8046839" y="3534221"/>
            <a:ext cx="3958084" cy="431006"/>
            <a:chOff x="0" y="0"/>
            <a:chExt cx="5277445" cy="574675"/>
          </a:xfrm>
        </p:grpSpPr>
        <p:sp>
          <p:nvSpPr>
            <p:cNvPr id="13" name="Freeform 13"/>
            <p:cNvSpPr/>
            <p:nvPr/>
          </p:nvSpPr>
          <p:spPr>
            <a:xfrm>
              <a:off x="0" y="0"/>
              <a:ext cx="5277445" cy="574675"/>
            </a:xfrm>
            <a:custGeom>
              <a:avLst/>
              <a:gdLst/>
              <a:ahLst/>
              <a:cxnLst/>
              <a:rect l="l" t="t" r="r" b="b"/>
              <a:pathLst>
                <a:path w="5277445" h="574675">
                  <a:moveTo>
                    <a:pt x="0" y="0"/>
                  </a:moveTo>
                  <a:lnTo>
                    <a:pt x="5277445" y="0"/>
                  </a:lnTo>
                  <a:lnTo>
                    <a:pt x="5277445" y="574675"/>
                  </a:lnTo>
                  <a:lnTo>
                    <a:pt x="0" y="574675"/>
                  </a:lnTo>
                  <a:close/>
                </a:path>
              </a:pathLst>
            </a:custGeom>
            <a:solidFill>
              <a:srgbClr val="000000">
                <a:alpha val="0"/>
              </a:srgbClr>
            </a:solidFill>
          </p:spPr>
        </p:sp>
        <p:sp>
          <p:nvSpPr>
            <p:cNvPr id="14" name="TextBox 14"/>
            <p:cNvSpPr txBox="1"/>
            <p:nvPr/>
          </p:nvSpPr>
          <p:spPr>
            <a:xfrm>
              <a:off x="0" y="-9525"/>
              <a:ext cx="5277445" cy="584200"/>
            </a:xfrm>
            <a:prstGeom prst="rect">
              <a:avLst/>
            </a:prstGeom>
          </p:spPr>
          <p:txBody>
            <a:bodyPr lIns="0" tIns="0" rIns="0" bIns="0" rtlCol="0" anchor="t"/>
            <a:lstStyle/>
            <a:p>
              <a:pPr algn="l">
                <a:lnSpc>
                  <a:spcPts val="3374"/>
                </a:lnSpc>
              </a:pPr>
              <a:r>
                <a:rPr lang="en-US" sz="2687">
                  <a:solidFill>
                    <a:srgbClr val="FFE5E5"/>
                  </a:solidFill>
                  <a:latin typeface="Dela Gothic One"/>
                  <a:ea typeface="Dela Gothic One"/>
                  <a:cs typeface="Dela Gothic One"/>
                  <a:sym typeface="Dela Gothic One"/>
                </a:rPr>
                <a:t>Metropolitan Cities</a:t>
              </a:r>
            </a:p>
          </p:txBody>
        </p:sp>
      </p:grpSp>
      <p:grpSp>
        <p:nvGrpSpPr>
          <p:cNvPr id="15" name="Group 15"/>
          <p:cNvGrpSpPr/>
          <p:nvPr/>
        </p:nvGrpSpPr>
        <p:grpSpPr>
          <a:xfrm>
            <a:off x="8046839" y="4122390"/>
            <a:ext cx="4123581" cy="2096244"/>
            <a:chOff x="0" y="0"/>
            <a:chExt cx="5498108" cy="2794992"/>
          </a:xfrm>
        </p:grpSpPr>
        <p:sp>
          <p:nvSpPr>
            <p:cNvPr id="16" name="Freeform 16"/>
            <p:cNvSpPr/>
            <p:nvPr/>
          </p:nvSpPr>
          <p:spPr>
            <a:xfrm>
              <a:off x="0" y="0"/>
              <a:ext cx="5498108" cy="2794992"/>
            </a:xfrm>
            <a:custGeom>
              <a:avLst/>
              <a:gdLst/>
              <a:ahLst/>
              <a:cxnLst/>
              <a:rect l="l" t="t" r="r" b="b"/>
              <a:pathLst>
                <a:path w="5498108" h="2794992">
                  <a:moveTo>
                    <a:pt x="0" y="0"/>
                  </a:moveTo>
                  <a:lnTo>
                    <a:pt x="5498108" y="0"/>
                  </a:lnTo>
                  <a:lnTo>
                    <a:pt x="5498108" y="2794992"/>
                  </a:lnTo>
                  <a:lnTo>
                    <a:pt x="0" y="2794992"/>
                  </a:lnTo>
                  <a:close/>
                </a:path>
              </a:pathLst>
            </a:custGeom>
            <a:solidFill>
              <a:srgbClr val="000000">
                <a:alpha val="0"/>
              </a:srgbClr>
            </a:solidFill>
          </p:spPr>
        </p:sp>
        <p:sp>
          <p:nvSpPr>
            <p:cNvPr id="17" name="TextBox 17"/>
            <p:cNvSpPr txBox="1"/>
            <p:nvPr/>
          </p:nvSpPr>
          <p:spPr>
            <a:xfrm>
              <a:off x="0" y="-76200"/>
              <a:ext cx="5498108" cy="2871192"/>
            </a:xfrm>
            <a:prstGeom prst="rect">
              <a:avLst/>
            </a:prstGeom>
          </p:spPr>
          <p:txBody>
            <a:bodyPr lIns="0" tIns="0" rIns="0" bIns="0" rtlCol="0" anchor="t"/>
            <a:lstStyle/>
            <a:p>
              <a:pPr algn="l">
                <a:lnSpc>
                  <a:spcPts val="3249"/>
                </a:lnSpc>
              </a:pPr>
              <a:r>
                <a:rPr lang="en-US" sz="2062">
                  <a:solidFill>
                    <a:srgbClr val="FFE5E5"/>
                  </a:solidFill>
                  <a:latin typeface="DM Sans"/>
                  <a:ea typeface="DM Sans"/>
                  <a:cs typeface="DM Sans"/>
                  <a:sym typeface="DM Sans"/>
                </a:rPr>
                <a:t>Major metropolitan cities like Mumbai, Delhi, and Kolkata have the highest availability of used cars, reflecting higher population density and market activity.</a:t>
              </a:r>
            </a:p>
          </p:txBody>
        </p:sp>
      </p:grpSp>
      <p:grpSp>
        <p:nvGrpSpPr>
          <p:cNvPr id="18" name="Group 18"/>
          <p:cNvGrpSpPr/>
          <p:nvPr/>
        </p:nvGrpSpPr>
        <p:grpSpPr>
          <a:xfrm>
            <a:off x="12699355" y="3257847"/>
            <a:ext cx="4676329" cy="3237160"/>
            <a:chOff x="0" y="0"/>
            <a:chExt cx="6235105" cy="4316213"/>
          </a:xfrm>
        </p:grpSpPr>
        <p:sp>
          <p:nvSpPr>
            <p:cNvPr id="19" name="Freeform 19"/>
            <p:cNvSpPr/>
            <p:nvPr/>
          </p:nvSpPr>
          <p:spPr>
            <a:xfrm>
              <a:off x="6350" y="6350"/>
              <a:ext cx="6222492" cy="4303522"/>
            </a:xfrm>
            <a:custGeom>
              <a:avLst/>
              <a:gdLst/>
              <a:ahLst/>
              <a:cxnLst/>
              <a:rect l="l" t="t" r="r" b="b"/>
              <a:pathLst>
                <a:path w="6222492" h="4303522">
                  <a:moveTo>
                    <a:pt x="0" y="146812"/>
                  </a:moveTo>
                  <a:cubicBezTo>
                    <a:pt x="0" y="65659"/>
                    <a:pt x="65786" y="0"/>
                    <a:pt x="146939" y="0"/>
                  </a:cubicBezTo>
                  <a:lnTo>
                    <a:pt x="6075553" y="0"/>
                  </a:lnTo>
                  <a:cubicBezTo>
                    <a:pt x="6156706" y="0"/>
                    <a:pt x="6222492" y="65659"/>
                    <a:pt x="6222492" y="146812"/>
                  </a:cubicBezTo>
                  <a:lnTo>
                    <a:pt x="6222492" y="4156710"/>
                  </a:lnTo>
                  <a:cubicBezTo>
                    <a:pt x="6222492" y="4237736"/>
                    <a:pt x="6156706" y="4303522"/>
                    <a:pt x="6075553" y="4303522"/>
                  </a:cubicBezTo>
                  <a:lnTo>
                    <a:pt x="146939" y="4303522"/>
                  </a:lnTo>
                  <a:cubicBezTo>
                    <a:pt x="65786" y="4303522"/>
                    <a:pt x="0" y="4237863"/>
                    <a:pt x="0" y="4156710"/>
                  </a:cubicBezTo>
                  <a:close/>
                </a:path>
              </a:pathLst>
            </a:custGeom>
            <a:solidFill>
              <a:srgbClr val="740B0B"/>
            </a:solidFill>
          </p:spPr>
        </p:sp>
        <p:sp>
          <p:nvSpPr>
            <p:cNvPr id="20" name="Freeform 20"/>
            <p:cNvSpPr/>
            <p:nvPr/>
          </p:nvSpPr>
          <p:spPr>
            <a:xfrm>
              <a:off x="0" y="0"/>
              <a:ext cx="6235192" cy="4316222"/>
            </a:xfrm>
            <a:custGeom>
              <a:avLst/>
              <a:gdLst/>
              <a:ahLst/>
              <a:cxnLst/>
              <a:rect l="l" t="t" r="r" b="b"/>
              <a:pathLst>
                <a:path w="6235192" h="4316222">
                  <a:moveTo>
                    <a:pt x="0" y="153162"/>
                  </a:moveTo>
                  <a:cubicBezTo>
                    <a:pt x="0" y="68580"/>
                    <a:pt x="68580" y="0"/>
                    <a:pt x="153289" y="0"/>
                  </a:cubicBezTo>
                  <a:lnTo>
                    <a:pt x="6081903" y="0"/>
                  </a:lnTo>
                  <a:lnTo>
                    <a:pt x="6081903" y="6350"/>
                  </a:lnTo>
                  <a:lnTo>
                    <a:pt x="6081903" y="0"/>
                  </a:lnTo>
                  <a:cubicBezTo>
                    <a:pt x="6166485" y="0"/>
                    <a:pt x="6235192" y="68580"/>
                    <a:pt x="6235192" y="153162"/>
                  </a:cubicBezTo>
                  <a:lnTo>
                    <a:pt x="6228842" y="153162"/>
                  </a:lnTo>
                  <a:lnTo>
                    <a:pt x="6235192" y="153162"/>
                  </a:lnTo>
                  <a:lnTo>
                    <a:pt x="6235192" y="4163060"/>
                  </a:lnTo>
                  <a:lnTo>
                    <a:pt x="6228842" y="4163060"/>
                  </a:lnTo>
                  <a:lnTo>
                    <a:pt x="6235192" y="4163060"/>
                  </a:lnTo>
                  <a:cubicBezTo>
                    <a:pt x="6235192" y="4247642"/>
                    <a:pt x="6166612" y="4316222"/>
                    <a:pt x="6081903" y="4316222"/>
                  </a:cubicBezTo>
                  <a:lnTo>
                    <a:pt x="6081903" y="4309872"/>
                  </a:lnTo>
                  <a:lnTo>
                    <a:pt x="6081903" y="4316222"/>
                  </a:lnTo>
                  <a:lnTo>
                    <a:pt x="153289" y="4316222"/>
                  </a:lnTo>
                  <a:lnTo>
                    <a:pt x="153289" y="4309872"/>
                  </a:lnTo>
                  <a:lnTo>
                    <a:pt x="153289" y="4316222"/>
                  </a:lnTo>
                  <a:cubicBezTo>
                    <a:pt x="68580" y="4316222"/>
                    <a:pt x="0" y="4247642"/>
                    <a:pt x="0" y="4163060"/>
                  </a:cubicBezTo>
                  <a:lnTo>
                    <a:pt x="0" y="153162"/>
                  </a:lnTo>
                  <a:lnTo>
                    <a:pt x="6350" y="153162"/>
                  </a:lnTo>
                  <a:lnTo>
                    <a:pt x="0" y="153162"/>
                  </a:lnTo>
                  <a:moveTo>
                    <a:pt x="12700" y="153162"/>
                  </a:moveTo>
                  <a:lnTo>
                    <a:pt x="12700" y="4163060"/>
                  </a:lnTo>
                  <a:lnTo>
                    <a:pt x="6350" y="4163060"/>
                  </a:lnTo>
                  <a:lnTo>
                    <a:pt x="12700" y="4163060"/>
                  </a:lnTo>
                  <a:cubicBezTo>
                    <a:pt x="12700" y="4240657"/>
                    <a:pt x="75565" y="4303522"/>
                    <a:pt x="153289" y="4303522"/>
                  </a:cubicBezTo>
                  <a:lnTo>
                    <a:pt x="6081903" y="4303522"/>
                  </a:lnTo>
                  <a:cubicBezTo>
                    <a:pt x="6159500" y="4303522"/>
                    <a:pt x="6222492" y="4240657"/>
                    <a:pt x="6222492" y="4163060"/>
                  </a:cubicBezTo>
                  <a:lnTo>
                    <a:pt x="6222492" y="153162"/>
                  </a:lnTo>
                  <a:cubicBezTo>
                    <a:pt x="6222365" y="75565"/>
                    <a:pt x="6159500" y="12700"/>
                    <a:pt x="6081903" y="12700"/>
                  </a:cubicBezTo>
                  <a:lnTo>
                    <a:pt x="153289" y="12700"/>
                  </a:lnTo>
                  <a:lnTo>
                    <a:pt x="153289" y="6350"/>
                  </a:lnTo>
                  <a:lnTo>
                    <a:pt x="153289" y="12700"/>
                  </a:lnTo>
                  <a:cubicBezTo>
                    <a:pt x="75565" y="12700"/>
                    <a:pt x="12700" y="75565"/>
                    <a:pt x="12700" y="153162"/>
                  </a:cubicBezTo>
                  <a:close/>
                </a:path>
              </a:pathLst>
            </a:custGeom>
            <a:solidFill>
              <a:srgbClr val="8D2424"/>
            </a:solidFill>
          </p:spPr>
        </p:sp>
      </p:grpSp>
      <p:grpSp>
        <p:nvGrpSpPr>
          <p:cNvPr id="21" name="Group 21"/>
          <p:cNvGrpSpPr/>
          <p:nvPr/>
        </p:nvGrpSpPr>
        <p:grpSpPr>
          <a:xfrm>
            <a:off x="12975729" y="3534221"/>
            <a:ext cx="3448496" cy="431006"/>
            <a:chOff x="0" y="0"/>
            <a:chExt cx="4597995" cy="574675"/>
          </a:xfrm>
        </p:grpSpPr>
        <p:sp>
          <p:nvSpPr>
            <p:cNvPr id="22" name="Freeform 22"/>
            <p:cNvSpPr/>
            <p:nvPr/>
          </p:nvSpPr>
          <p:spPr>
            <a:xfrm>
              <a:off x="0" y="0"/>
              <a:ext cx="4597995" cy="574675"/>
            </a:xfrm>
            <a:custGeom>
              <a:avLst/>
              <a:gdLst/>
              <a:ahLst/>
              <a:cxnLst/>
              <a:rect l="l" t="t" r="r" b="b"/>
              <a:pathLst>
                <a:path w="4597995" h="574675">
                  <a:moveTo>
                    <a:pt x="0" y="0"/>
                  </a:moveTo>
                  <a:lnTo>
                    <a:pt x="4597995" y="0"/>
                  </a:lnTo>
                  <a:lnTo>
                    <a:pt x="4597995" y="574675"/>
                  </a:lnTo>
                  <a:lnTo>
                    <a:pt x="0" y="574675"/>
                  </a:lnTo>
                  <a:close/>
                </a:path>
              </a:pathLst>
            </a:custGeom>
            <a:solidFill>
              <a:srgbClr val="000000">
                <a:alpha val="0"/>
              </a:srgbClr>
            </a:solidFill>
          </p:spPr>
        </p:sp>
        <p:sp>
          <p:nvSpPr>
            <p:cNvPr id="23" name="TextBox 23"/>
            <p:cNvSpPr txBox="1"/>
            <p:nvPr/>
          </p:nvSpPr>
          <p:spPr>
            <a:xfrm>
              <a:off x="0" y="-9525"/>
              <a:ext cx="4597995" cy="584200"/>
            </a:xfrm>
            <a:prstGeom prst="rect">
              <a:avLst/>
            </a:prstGeom>
          </p:spPr>
          <p:txBody>
            <a:bodyPr lIns="0" tIns="0" rIns="0" bIns="0" rtlCol="0" anchor="t"/>
            <a:lstStyle/>
            <a:p>
              <a:pPr algn="l">
                <a:lnSpc>
                  <a:spcPts val="3374"/>
                </a:lnSpc>
              </a:pPr>
              <a:r>
                <a:rPr lang="en-US" sz="2687">
                  <a:solidFill>
                    <a:srgbClr val="FFE5E5"/>
                  </a:solidFill>
                  <a:latin typeface="Dela Gothic One"/>
                  <a:ea typeface="Dela Gothic One"/>
                  <a:cs typeface="Dela Gothic One"/>
                  <a:sym typeface="Dela Gothic One"/>
                </a:rPr>
                <a:t>Smaller Towns</a:t>
              </a:r>
            </a:p>
          </p:txBody>
        </p:sp>
      </p:grpSp>
      <p:grpSp>
        <p:nvGrpSpPr>
          <p:cNvPr id="24" name="Group 24"/>
          <p:cNvGrpSpPr/>
          <p:nvPr/>
        </p:nvGrpSpPr>
        <p:grpSpPr>
          <a:xfrm>
            <a:off x="12975729" y="4122390"/>
            <a:ext cx="4123581" cy="2096244"/>
            <a:chOff x="0" y="0"/>
            <a:chExt cx="5498108" cy="2794992"/>
          </a:xfrm>
        </p:grpSpPr>
        <p:sp>
          <p:nvSpPr>
            <p:cNvPr id="25" name="Freeform 25"/>
            <p:cNvSpPr/>
            <p:nvPr/>
          </p:nvSpPr>
          <p:spPr>
            <a:xfrm>
              <a:off x="0" y="0"/>
              <a:ext cx="5498108" cy="2794992"/>
            </a:xfrm>
            <a:custGeom>
              <a:avLst/>
              <a:gdLst/>
              <a:ahLst/>
              <a:cxnLst/>
              <a:rect l="l" t="t" r="r" b="b"/>
              <a:pathLst>
                <a:path w="5498108" h="2794992">
                  <a:moveTo>
                    <a:pt x="0" y="0"/>
                  </a:moveTo>
                  <a:lnTo>
                    <a:pt x="5498108" y="0"/>
                  </a:lnTo>
                  <a:lnTo>
                    <a:pt x="5498108" y="2794992"/>
                  </a:lnTo>
                  <a:lnTo>
                    <a:pt x="0" y="2794992"/>
                  </a:lnTo>
                  <a:close/>
                </a:path>
              </a:pathLst>
            </a:custGeom>
            <a:solidFill>
              <a:srgbClr val="000000">
                <a:alpha val="0"/>
              </a:srgbClr>
            </a:solidFill>
          </p:spPr>
        </p:sp>
        <p:sp>
          <p:nvSpPr>
            <p:cNvPr id="26" name="TextBox 26"/>
            <p:cNvSpPr txBox="1"/>
            <p:nvPr/>
          </p:nvSpPr>
          <p:spPr>
            <a:xfrm>
              <a:off x="0" y="-76200"/>
              <a:ext cx="5498108" cy="2871192"/>
            </a:xfrm>
            <a:prstGeom prst="rect">
              <a:avLst/>
            </a:prstGeom>
          </p:spPr>
          <p:txBody>
            <a:bodyPr lIns="0" tIns="0" rIns="0" bIns="0" rtlCol="0" anchor="t"/>
            <a:lstStyle/>
            <a:p>
              <a:pPr algn="l">
                <a:lnSpc>
                  <a:spcPts val="3249"/>
                </a:lnSpc>
              </a:pPr>
              <a:r>
                <a:rPr lang="en-US" sz="2062">
                  <a:solidFill>
                    <a:srgbClr val="FFE5E5"/>
                  </a:solidFill>
                  <a:latin typeface="DM Sans"/>
                  <a:ea typeface="DM Sans"/>
                  <a:cs typeface="DM Sans"/>
                  <a:sym typeface="DM Sans"/>
                </a:rPr>
                <a:t>Smaller towns show limited inventory, making them potential growth markets for used car dealerships to expand their reach and cater to untapped demand.</a:t>
              </a:r>
            </a:p>
          </p:txBody>
        </p:sp>
      </p:grpSp>
      <p:grpSp>
        <p:nvGrpSpPr>
          <p:cNvPr id="27" name="Group 27"/>
          <p:cNvGrpSpPr/>
          <p:nvPr/>
        </p:nvGrpSpPr>
        <p:grpSpPr>
          <a:xfrm>
            <a:off x="7770465" y="6747570"/>
            <a:ext cx="9605070" cy="2398662"/>
            <a:chOff x="0" y="0"/>
            <a:chExt cx="12806760" cy="3198217"/>
          </a:xfrm>
        </p:grpSpPr>
        <p:sp>
          <p:nvSpPr>
            <p:cNvPr id="28" name="Freeform 28"/>
            <p:cNvSpPr/>
            <p:nvPr/>
          </p:nvSpPr>
          <p:spPr>
            <a:xfrm>
              <a:off x="6350" y="6350"/>
              <a:ext cx="12794107" cy="3185541"/>
            </a:xfrm>
            <a:custGeom>
              <a:avLst/>
              <a:gdLst/>
              <a:ahLst/>
              <a:cxnLst/>
              <a:rect l="l" t="t" r="r" b="b"/>
              <a:pathLst>
                <a:path w="12794107" h="3185541">
                  <a:moveTo>
                    <a:pt x="0" y="146812"/>
                  </a:moveTo>
                  <a:cubicBezTo>
                    <a:pt x="0" y="65659"/>
                    <a:pt x="65913" y="0"/>
                    <a:pt x="147193" y="0"/>
                  </a:cubicBezTo>
                  <a:lnTo>
                    <a:pt x="12646914" y="0"/>
                  </a:lnTo>
                  <a:cubicBezTo>
                    <a:pt x="12728194" y="0"/>
                    <a:pt x="12794107" y="65659"/>
                    <a:pt x="12794107" y="146812"/>
                  </a:cubicBezTo>
                  <a:lnTo>
                    <a:pt x="12794107" y="3038729"/>
                  </a:lnTo>
                  <a:cubicBezTo>
                    <a:pt x="12794107" y="3119755"/>
                    <a:pt x="12728194" y="3185541"/>
                    <a:pt x="12646914" y="3185541"/>
                  </a:cubicBezTo>
                  <a:lnTo>
                    <a:pt x="147193" y="3185541"/>
                  </a:lnTo>
                  <a:cubicBezTo>
                    <a:pt x="65913" y="3185541"/>
                    <a:pt x="0" y="3119755"/>
                    <a:pt x="0" y="3038729"/>
                  </a:cubicBezTo>
                  <a:close/>
                </a:path>
              </a:pathLst>
            </a:custGeom>
            <a:solidFill>
              <a:srgbClr val="740B0B"/>
            </a:solidFill>
          </p:spPr>
        </p:sp>
        <p:sp>
          <p:nvSpPr>
            <p:cNvPr id="29" name="Freeform 29"/>
            <p:cNvSpPr/>
            <p:nvPr/>
          </p:nvSpPr>
          <p:spPr>
            <a:xfrm>
              <a:off x="0" y="0"/>
              <a:ext cx="12806807" cy="3198241"/>
            </a:xfrm>
            <a:custGeom>
              <a:avLst/>
              <a:gdLst/>
              <a:ahLst/>
              <a:cxnLst/>
              <a:rect l="l" t="t" r="r" b="b"/>
              <a:pathLst>
                <a:path w="12806807" h="3198241">
                  <a:moveTo>
                    <a:pt x="0" y="153162"/>
                  </a:moveTo>
                  <a:cubicBezTo>
                    <a:pt x="0" y="68580"/>
                    <a:pt x="68707" y="0"/>
                    <a:pt x="153543" y="0"/>
                  </a:cubicBezTo>
                  <a:lnTo>
                    <a:pt x="12653264" y="0"/>
                  </a:lnTo>
                  <a:lnTo>
                    <a:pt x="12653264" y="6350"/>
                  </a:lnTo>
                  <a:lnTo>
                    <a:pt x="12653264" y="0"/>
                  </a:lnTo>
                  <a:cubicBezTo>
                    <a:pt x="12738100" y="0"/>
                    <a:pt x="12806807" y="68580"/>
                    <a:pt x="12806807" y="153162"/>
                  </a:cubicBezTo>
                  <a:lnTo>
                    <a:pt x="12800457" y="153162"/>
                  </a:lnTo>
                  <a:lnTo>
                    <a:pt x="12806807" y="153162"/>
                  </a:lnTo>
                  <a:lnTo>
                    <a:pt x="12806807" y="3045079"/>
                  </a:lnTo>
                  <a:lnTo>
                    <a:pt x="12800457" y="3045079"/>
                  </a:lnTo>
                  <a:lnTo>
                    <a:pt x="12806807" y="3045079"/>
                  </a:lnTo>
                  <a:cubicBezTo>
                    <a:pt x="12806807" y="3129661"/>
                    <a:pt x="12738100" y="3198241"/>
                    <a:pt x="12653264" y="3198241"/>
                  </a:cubicBezTo>
                  <a:lnTo>
                    <a:pt x="12653264" y="3191891"/>
                  </a:lnTo>
                  <a:lnTo>
                    <a:pt x="12653264" y="3198241"/>
                  </a:lnTo>
                  <a:lnTo>
                    <a:pt x="153543" y="3198241"/>
                  </a:lnTo>
                  <a:lnTo>
                    <a:pt x="153543" y="3191891"/>
                  </a:lnTo>
                  <a:lnTo>
                    <a:pt x="153543" y="3198241"/>
                  </a:lnTo>
                  <a:cubicBezTo>
                    <a:pt x="68707" y="3198241"/>
                    <a:pt x="0" y="3129661"/>
                    <a:pt x="0" y="3045079"/>
                  </a:cubicBezTo>
                  <a:lnTo>
                    <a:pt x="0" y="153162"/>
                  </a:lnTo>
                  <a:lnTo>
                    <a:pt x="6350" y="153162"/>
                  </a:lnTo>
                  <a:lnTo>
                    <a:pt x="0" y="153162"/>
                  </a:lnTo>
                  <a:moveTo>
                    <a:pt x="12700" y="153162"/>
                  </a:moveTo>
                  <a:lnTo>
                    <a:pt x="12700" y="3045079"/>
                  </a:lnTo>
                  <a:lnTo>
                    <a:pt x="6350" y="3045079"/>
                  </a:lnTo>
                  <a:lnTo>
                    <a:pt x="12700" y="3045079"/>
                  </a:lnTo>
                  <a:cubicBezTo>
                    <a:pt x="12700" y="3122549"/>
                    <a:pt x="75692" y="3185541"/>
                    <a:pt x="153543" y="3185541"/>
                  </a:cubicBezTo>
                  <a:lnTo>
                    <a:pt x="12653264" y="3185541"/>
                  </a:lnTo>
                  <a:cubicBezTo>
                    <a:pt x="12731115" y="3185541"/>
                    <a:pt x="12794107" y="3122676"/>
                    <a:pt x="12794107" y="3045079"/>
                  </a:cubicBezTo>
                  <a:lnTo>
                    <a:pt x="12794107" y="153162"/>
                  </a:lnTo>
                  <a:cubicBezTo>
                    <a:pt x="12794107" y="75692"/>
                    <a:pt x="12731115" y="12700"/>
                    <a:pt x="12653264" y="12700"/>
                  </a:cubicBezTo>
                  <a:lnTo>
                    <a:pt x="153543" y="12700"/>
                  </a:lnTo>
                  <a:lnTo>
                    <a:pt x="153543" y="6350"/>
                  </a:lnTo>
                  <a:lnTo>
                    <a:pt x="153543" y="12700"/>
                  </a:lnTo>
                  <a:cubicBezTo>
                    <a:pt x="75692" y="12700"/>
                    <a:pt x="12700" y="75565"/>
                    <a:pt x="12700" y="153162"/>
                  </a:cubicBezTo>
                  <a:close/>
                </a:path>
              </a:pathLst>
            </a:custGeom>
            <a:solidFill>
              <a:srgbClr val="8D2424"/>
            </a:solidFill>
          </p:spPr>
        </p:sp>
      </p:grpSp>
      <p:grpSp>
        <p:nvGrpSpPr>
          <p:cNvPr id="30" name="Group 30"/>
          <p:cNvGrpSpPr/>
          <p:nvPr/>
        </p:nvGrpSpPr>
        <p:grpSpPr>
          <a:xfrm>
            <a:off x="8046839" y="7023944"/>
            <a:ext cx="4099024" cy="431006"/>
            <a:chOff x="0" y="0"/>
            <a:chExt cx="5465365" cy="574675"/>
          </a:xfrm>
        </p:grpSpPr>
        <p:sp>
          <p:nvSpPr>
            <p:cNvPr id="31" name="Freeform 31"/>
            <p:cNvSpPr/>
            <p:nvPr/>
          </p:nvSpPr>
          <p:spPr>
            <a:xfrm>
              <a:off x="0" y="0"/>
              <a:ext cx="5465365" cy="574675"/>
            </a:xfrm>
            <a:custGeom>
              <a:avLst/>
              <a:gdLst/>
              <a:ahLst/>
              <a:cxnLst/>
              <a:rect l="l" t="t" r="r" b="b"/>
              <a:pathLst>
                <a:path w="5465365" h="574675">
                  <a:moveTo>
                    <a:pt x="0" y="0"/>
                  </a:moveTo>
                  <a:lnTo>
                    <a:pt x="5465365" y="0"/>
                  </a:lnTo>
                  <a:lnTo>
                    <a:pt x="5465365" y="574675"/>
                  </a:lnTo>
                  <a:lnTo>
                    <a:pt x="0" y="574675"/>
                  </a:lnTo>
                  <a:close/>
                </a:path>
              </a:pathLst>
            </a:custGeom>
            <a:solidFill>
              <a:srgbClr val="000000">
                <a:alpha val="0"/>
              </a:srgbClr>
            </a:solidFill>
          </p:spPr>
        </p:sp>
        <p:sp>
          <p:nvSpPr>
            <p:cNvPr id="32" name="TextBox 32"/>
            <p:cNvSpPr txBox="1"/>
            <p:nvPr/>
          </p:nvSpPr>
          <p:spPr>
            <a:xfrm>
              <a:off x="0" y="-9525"/>
              <a:ext cx="5465365" cy="584200"/>
            </a:xfrm>
            <a:prstGeom prst="rect">
              <a:avLst/>
            </a:prstGeom>
          </p:spPr>
          <p:txBody>
            <a:bodyPr lIns="0" tIns="0" rIns="0" bIns="0" rtlCol="0" anchor="t"/>
            <a:lstStyle/>
            <a:p>
              <a:pPr algn="l">
                <a:lnSpc>
                  <a:spcPts val="3374"/>
                </a:lnSpc>
              </a:pPr>
              <a:r>
                <a:rPr lang="en-US" sz="2687">
                  <a:solidFill>
                    <a:srgbClr val="FFE5E5"/>
                  </a:solidFill>
                  <a:latin typeface="Dela Gothic One"/>
                  <a:ea typeface="Dela Gothic One"/>
                  <a:cs typeface="Dela Gothic One"/>
                  <a:sym typeface="Dela Gothic One"/>
                </a:rPr>
                <a:t>Business Expansion</a:t>
              </a:r>
            </a:p>
          </p:txBody>
        </p:sp>
      </p:grpSp>
      <p:grpSp>
        <p:nvGrpSpPr>
          <p:cNvPr id="33" name="Group 33"/>
          <p:cNvGrpSpPr/>
          <p:nvPr/>
        </p:nvGrpSpPr>
        <p:grpSpPr>
          <a:xfrm>
            <a:off x="8046839" y="7612112"/>
            <a:ext cx="9052321" cy="1257746"/>
            <a:chOff x="0" y="0"/>
            <a:chExt cx="12069762" cy="1676995"/>
          </a:xfrm>
        </p:grpSpPr>
        <p:sp>
          <p:nvSpPr>
            <p:cNvPr id="34" name="Freeform 34"/>
            <p:cNvSpPr/>
            <p:nvPr/>
          </p:nvSpPr>
          <p:spPr>
            <a:xfrm>
              <a:off x="0" y="0"/>
              <a:ext cx="12069762" cy="1676995"/>
            </a:xfrm>
            <a:custGeom>
              <a:avLst/>
              <a:gdLst/>
              <a:ahLst/>
              <a:cxnLst/>
              <a:rect l="l" t="t" r="r" b="b"/>
              <a:pathLst>
                <a:path w="12069762" h="1676995">
                  <a:moveTo>
                    <a:pt x="0" y="0"/>
                  </a:moveTo>
                  <a:lnTo>
                    <a:pt x="12069762" y="0"/>
                  </a:lnTo>
                  <a:lnTo>
                    <a:pt x="12069762" y="1676995"/>
                  </a:lnTo>
                  <a:lnTo>
                    <a:pt x="0" y="1676995"/>
                  </a:lnTo>
                  <a:close/>
                </a:path>
              </a:pathLst>
            </a:custGeom>
            <a:solidFill>
              <a:srgbClr val="000000">
                <a:alpha val="0"/>
              </a:srgbClr>
            </a:solidFill>
          </p:spPr>
        </p:sp>
        <p:sp>
          <p:nvSpPr>
            <p:cNvPr id="35" name="TextBox 35"/>
            <p:cNvSpPr txBox="1"/>
            <p:nvPr/>
          </p:nvSpPr>
          <p:spPr>
            <a:xfrm>
              <a:off x="0" y="-76200"/>
              <a:ext cx="12069762" cy="1753195"/>
            </a:xfrm>
            <a:prstGeom prst="rect">
              <a:avLst/>
            </a:prstGeom>
          </p:spPr>
          <p:txBody>
            <a:bodyPr lIns="0" tIns="0" rIns="0" bIns="0" rtlCol="0" anchor="t"/>
            <a:lstStyle/>
            <a:p>
              <a:pPr algn="l">
                <a:lnSpc>
                  <a:spcPts val="3249"/>
                </a:lnSpc>
              </a:pPr>
              <a:r>
                <a:rPr lang="en-US" sz="2062">
                  <a:solidFill>
                    <a:srgbClr val="FFE5E5"/>
                  </a:solidFill>
                  <a:latin typeface="DM Sans"/>
                  <a:ea typeface="DM Sans"/>
                  <a:cs typeface="DM Sans"/>
                  <a:sym typeface="DM Sans"/>
                </a:rPr>
                <a:t>Dealers should consider expanding operations in Tier-2 cities where availability is lower but demand could be high, capitalizing on emerging markets.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grpSp>
        <p:nvGrpSpPr>
          <p:cNvPr id="5" name="Group 5"/>
          <p:cNvGrpSpPr/>
          <p:nvPr/>
        </p:nvGrpSpPr>
        <p:grpSpPr>
          <a:xfrm>
            <a:off x="725835" y="570310"/>
            <a:ext cx="7160865" cy="682079"/>
            <a:chOff x="0" y="0"/>
            <a:chExt cx="9547820" cy="909438"/>
          </a:xfrm>
        </p:grpSpPr>
        <p:sp>
          <p:nvSpPr>
            <p:cNvPr id="6" name="Freeform 6"/>
            <p:cNvSpPr/>
            <p:nvPr/>
          </p:nvSpPr>
          <p:spPr>
            <a:xfrm>
              <a:off x="0" y="0"/>
              <a:ext cx="9547820" cy="909438"/>
            </a:xfrm>
            <a:custGeom>
              <a:avLst/>
              <a:gdLst/>
              <a:ahLst/>
              <a:cxnLst/>
              <a:rect l="l" t="t" r="r" b="b"/>
              <a:pathLst>
                <a:path w="9547820" h="909438">
                  <a:moveTo>
                    <a:pt x="0" y="0"/>
                  </a:moveTo>
                  <a:lnTo>
                    <a:pt x="9547820" y="0"/>
                  </a:lnTo>
                  <a:lnTo>
                    <a:pt x="9547820" y="909438"/>
                  </a:lnTo>
                  <a:lnTo>
                    <a:pt x="0" y="909438"/>
                  </a:lnTo>
                  <a:close/>
                </a:path>
              </a:pathLst>
            </a:custGeom>
            <a:solidFill>
              <a:srgbClr val="000000">
                <a:alpha val="0"/>
              </a:srgbClr>
            </a:solidFill>
          </p:spPr>
        </p:sp>
        <p:sp>
          <p:nvSpPr>
            <p:cNvPr id="7" name="TextBox 7"/>
            <p:cNvSpPr txBox="1"/>
            <p:nvPr/>
          </p:nvSpPr>
          <p:spPr>
            <a:xfrm>
              <a:off x="0" y="-19050"/>
              <a:ext cx="9547820" cy="928488"/>
            </a:xfrm>
            <a:prstGeom prst="rect">
              <a:avLst/>
            </a:prstGeom>
          </p:spPr>
          <p:txBody>
            <a:bodyPr lIns="0" tIns="0" rIns="0" bIns="0" rtlCol="0" anchor="t"/>
            <a:lstStyle/>
            <a:p>
              <a:pPr algn="l">
                <a:lnSpc>
                  <a:spcPts val="5312"/>
                </a:lnSpc>
              </a:pPr>
              <a:r>
                <a:rPr lang="en-US" sz="4250">
                  <a:solidFill>
                    <a:srgbClr val="FAEBEB"/>
                  </a:solidFill>
                  <a:latin typeface="Dela Gothic One"/>
                  <a:ea typeface="Dela Gothic One"/>
                  <a:cs typeface="Dela Gothic One"/>
                  <a:sym typeface="Dela Gothic One"/>
                </a:rPr>
                <a:t>Fuel Type Distribution</a:t>
              </a:r>
            </a:p>
          </p:txBody>
        </p:sp>
      </p:grpSp>
      <p:sp>
        <p:nvSpPr>
          <p:cNvPr id="8" name="Freeform 8" descr="preencoded.png"/>
          <p:cNvSpPr/>
          <p:nvPr/>
        </p:nvSpPr>
        <p:spPr>
          <a:xfrm>
            <a:off x="725835" y="1667172"/>
            <a:ext cx="12893576" cy="6974979"/>
          </a:xfrm>
          <a:custGeom>
            <a:avLst/>
            <a:gdLst/>
            <a:ahLst/>
            <a:cxnLst/>
            <a:rect l="l" t="t" r="r" b="b"/>
            <a:pathLst>
              <a:path w="12893576" h="6974979">
                <a:moveTo>
                  <a:pt x="0" y="0"/>
                </a:moveTo>
                <a:lnTo>
                  <a:pt x="12893576" y="0"/>
                </a:lnTo>
                <a:lnTo>
                  <a:pt x="12893576" y="6974979"/>
                </a:lnTo>
                <a:lnTo>
                  <a:pt x="0" y="6974979"/>
                </a:lnTo>
                <a:lnTo>
                  <a:pt x="0" y="0"/>
                </a:lnTo>
                <a:close/>
              </a:path>
            </a:pathLst>
          </a:custGeom>
          <a:blipFill>
            <a:blip r:embed="rId4"/>
            <a:stretch>
              <a:fillRect l="-31" r="-31"/>
            </a:stretch>
          </a:blipFill>
        </p:spPr>
      </p:sp>
      <p:grpSp>
        <p:nvGrpSpPr>
          <p:cNvPr id="9" name="Group 9"/>
          <p:cNvGrpSpPr/>
          <p:nvPr/>
        </p:nvGrpSpPr>
        <p:grpSpPr>
          <a:xfrm>
            <a:off x="4061371" y="8680251"/>
            <a:ext cx="207317" cy="207318"/>
            <a:chOff x="0" y="0"/>
            <a:chExt cx="276423" cy="276423"/>
          </a:xfrm>
        </p:grpSpPr>
        <p:sp>
          <p:nvSpPr>
            <p:cNvPr id="10" name="Freeform 10"/>
            <p:cNvSpPr/>
            <p:nvPr/>
          </p:nvSpPr>
          <p:spPr>
            <a:xfrm>
              <a:off x="0" y="0"/>
              <a:ext cx="276479" cy="276479"/>
            </a:xfrm>
            <a:custGeom>
              <a:avLst/>
              <a:gdLst/>
              <a:ahLst/>
              <a:cxnLst/>
              <a:rect l="l" t="t" r="r" b="b"/>
              <a:pathLst>
                <a:path w="276479" h="276479">
                  <a:moveTo>
                    <a:pt x="0" y="30480"/>
                  </a:moveTo>
                  <a:cubicBezTo>
                    <a:pt x="0" y="13589"/>
                    <a:pt x="13589" y="0"/>
                    <a:pt x="30480" y="0"/>
                  </a:cubicBezTo>
                  <a:lnTo>
                    <a:pt x="245999" y="0"/>
                  </a:lnTo>
                  <a:cubicBezTo>
                    <a:pt x="262890" y="0"/>
                    <a:pt x="276479" y="13589"/>
                    <a:pt x="276479" y="30480"/>
                  </a:cubicBezTo>
                  <a:lnTo>
                    <a:pt x="276479" y="245999"/>
                  </a:lnTo>
                  <a:cubicBezTo>
                    <a:pt x="276479" y="262890"/>
                    <a:pt x="262890" y="276479"/>
                    <a:pt x="245999" y="276479"/>
                  </a:cubicBezTo>
                  <a:lnTo>
                    <a:pt x="30480" y="276479"/>
                  </a:lnTo>
                  <a:cubicBezTo>
                    <a:pt x="13589" y="276479"/>
                    <a:pt x="0" y="262890"/>
                    <a:pt x="0" y="245999"/>
                  </a:cubicBezTo>
                  <a:close/>
                </a:path>
              </a:pathLst>
            </a:custGeom>
            <a:solidFill>
              <a:srgbClr val="540808"/>
            </a:solidFill>
          </p:spPr>
        </p:sp>
      </p:grpSp>
      <p:grpSp>
        <p:nvGrpSpPr>
          <p:cNvPr id="11" name="Group 11"/>
          <p:cNvGrpSpPr/>
          <p:nvPr/>
        </p:nvGrpSpPr>
        <p:grpSpPr>
          <a:xfrm>
            <a:off x="4344889" y="8680251"/>
            <a:ext cx="551706" cy="207318"/>
            <a:chOff x="0" y="0"/>
            <a:chExt cx="735608" cy="276423"/>
          </a:xfrm>
        </p:grpSpPr>
        <p:sp>
          <p:nvSpPr>
            <p:cNvPr id="12" name="Freeform 12"/>
            <p:cNvSpPr/>
            <p:nvPr/>
          </p:nvSpPr>
          <p:spPr>
            <a:xfrm>
              <a:off x="0" y="0"/>
              <a:ext cx="735608" cy="276423"/>
            </a:xfrm>
            <a:custGeom>
              <a:avLst/>
              <a:gdLst/>
              <a:ahLst/>
              <a:cxnLst/>
              <a:rect l="l" t="t" r="r" b="b"/>
              <a:pathLst>
                <a:path w="735608" h="276423">
                  <a:moveTo>
                    <a:pt x="0" y="0"/>
                  </a:moveTo>
                  <a:lnTo>
                    <a:pt x="735608" y="0"/>
                  </a:lnTo>
                  <a:lnTo>
                    <a:pt x="735608" y="276423"/>
                  </a:lnTo>
                  <a:lnTo>
                    <a:pt x="0" y="276423"/>
                  </a:lnTo>
                  <a:close/>
                </a:path>
              </a:pathLst>
            </a:custGeom>
            <a:solidFill>
              <a:srgbClr val="000000">
                <a:alpha val="0"/>
              </a:srgbClr>
            </a:solidFill>
          </p:spPr>
        </p:sp>
        <p:sp>
          <p:nvSpPr>
            <p:cNvPr id="13" name="TextBox 13"/>
            <p:cNvSpPr txBox="1"/>
            <p:nvPr/>
          </p:nvSpPr>
          <p:spPr>
            <a:xfrm>
              <a:off x="0" y="38100"/>
              <a:ext cx="735608" cy="238323"/>
            </a:xfrm>
            <a:prstGeom prst="rect">
              <a:avLst/>
            </a:prstGeom>
          </p:spPr>
          <p:txBody>
            <a:bodyPr lIns="0" tIns="0" rIns="0" bIns="0" rtlCol="0" anchor="t"/>
            <a:lstStyle/>
            <a:p>
              <a:pPr algn="l">
                <a:lnSpc>
                  <a:spcPts val="1625"/>
                </a:lnSpc>
              </a:pPr>
              <a:r>
                <a:rPr lang="en-US" sz="1625">
                  <a:solidFill>
                    <a:srgbClr val="FFE5E5"/>
                  </a:solidFill>
                  <a:latin typeface="DM Sans"/>
                  <a:ea typeface="DM Sans"/>
                  <a:cs typeface="DM Sans"/>
                  <a:sym typeface="DM Sans"/>
                </a:rPr>
                <a:t>Petrol</a:t>
              </a:r>
            </a:p>
          </p:txBody>
        </p:sp>
      </p:grpSp>
      <p:grpSp>
        <p:nvGrpSpPr>
          <p:cNvPr id="14" name="Group 14"/>
          <p:cNvGrpSpPr/>
          <p:nvPr/>
        </p:nvGrpSpPr>
        <p:grpSpPr>
          <a:xfrm>
            <a:off x="6741616" y="8680251"/>
            <a:ext cx="207318" cy="207318"/>
            <a:chOff x="0" y="0"/>
            <a:chExt cx="276423" cy="276423"/>
          </a:xfrm>
        </p:grpSpPr>
        <p:sp>
          <p:nvSpPr>
            <p:cNvPr id="15" name="Freeform 15"/>
            <p:cNvSpPr/>
            <p:nvPr/>
          </p:nvSpPr>
          <p:spPr>
            <a:xfrm>
              <a:off x="0" y="0"/>
              <a:ext cx="276479" cy="276479"/>
            </a:xfrm>
            <a:custGeom>
              <a:avLst/>
              <a:gdLst/>
              <a:ahLst/>
              <a:cxnLst/>
              <a:rect l="l" t="t" r="r" b="b"/>
              <a:pathLst>
                <a:path w="276479" h="276479">
                  <a:moveTo>
                    <a:pt x="0" y="30480"/>
                  </a:moveTo>
                  <a:cubicBezTo>
                    <a:pt x="0" y="13589"/>
                    <a:pt x="13589" y="0"/>
                    <a:pt x="30480" y="0"/>
                  </a:cubicBezTo>
                  <a:lnTo>
                    <a:pt x="245999" y="0"/>
                  </a:lnTo>
                  <a:cubicBezTo>
                    <a:pt x="262890" y="0"/>
                    <a:pt x="276479" y="13589"/>
                    <a:pt x="276479" y="30480"/>
                  </a:cubicBezTo>
                  <a:lnTo>
                    <a:pt x="276479" y="245999"/>
                  </a:lnTo>
                  <a:cubicBezTo>
                    <a:pt x="276479" y="262890"/>
                    <a:pt x="262890" y="276479"/>
                    <a:pt x="245999" y="276479"/>
                  </a:cubicBezTo>
                  <a:lnTo>
                    <a:pt x="30480" y="276479"/>
                  </a:lnTo>
                  <a:cubicBezTo>
                    <a:pt x="13589" y="276479"/>
                    <a:pt x="0" y="262890"/>
                    <a:pt x="0" y="245999"/>
                  </a:cubicBezTo>
                  <a:close/>
                </a:path>
              </a:pathLst>
            </a:custGeom>
            <a:solidFill>
              <a:srgbClr val="CB1313"/>
            </a:solidFill>
          </p:spPr>
        </p:sp>
      </p:grpSp>
      <p:grpSp>
        <p:nvGrpSpPr>
          <p:cNvPr id="16" name="Group 16"/>
          <p:cNvGrpSpPr/>
          <p:nvPr/>
        </p:nvGrpSpPr>
        <p:grpSpPr>
          <a:xfrm>
            <a:off x="7025134" y="8680251"/>
            <a:ext cx="578346" cy="207318"/>
            <a:chOff x="0" y="0"/>
            <a:chExt cx="771128" cy="276423"/>
          </a:xfrm>
        </p:grpSpPr>
        <p:sp>
          <p:nvSpPr>
            <p:cNvPr id="17" name="Freeform 17"/>
            <p:cNvSpPr/>
            <p:nvPr/>
          </p:nvSpPr>
          <p:spPr>
            <a:xfrm>
              <a:off x="0" y="0"/>
              <a:ext cx="771128" cy="276423"/>
            </a:xfrm>
            <a:custGeom>
              <a:avLst/>
              <a:gdLst/>
              <a:ahLst/>
              <a:cxnLst/>
              <a:rect l="l" t="t" r="r" b="b"/>
              <a:pathLst>
                <a:path w="771128" h="276423">
                  <a:moveTo>
                    <a:pt x="0" y="0"/>
                  </a:moveTo>
                  <a:lnTo>
                    <a:pt x="771128" y="0"/>
                  </a:lnTo>
                  <a:lnTo>
                    <a:pt x="771128" y="276423"/>
                  </a:lnTo>
                  <a:lnTo>
                    <a:pt x="0" y="276423"/>
                  </a:lnTo>
                  <a:close/>
                </a:path>
              </a:pathLst>
            </a:custGeom>
            <a:solidFill>
              <a:srgbClr val="000000">
                <a:alpha val="0"/>
              </a:srgbClr>
            </a:solidFill>
          </p:spPr>
        </p:sp>
        <p:sp>
          <p:nvSpPr>
            <p:cNvPr id="18" name="TextBox 18"/>
            <p:cNvSpPr txBox="1"/>
            <p:nvPr/>
          </p:nvSpPr>
          <p:spPr>
            <a:xfrm>
              <a:off x="0" y="38100"/>
              <a:ext cx="771128" cy="238323"/>
            </a:xfrm>
            <a:prstGeom prst="rect">
              <a:avLst/>
            </a:prstGeom>
          </p:spPr>
          <p:txBody>
            <a:bodyPr lIns="0" tIns="0" rIns="0" bIns="0" rtlCol="0" anchor="t"/>
            <a:lstStyle/>
            <a:p>
              <a:pPr algn="l">
                <a:lnSpc>
                  <a:spcPts val="1625"/>
                </a:lnSpc>
              </a:pPr>
              <a:r>
                <a:rPr lang="en-US" sz="1625">
                  <a:solidFill>
                    <a:srgbClr val="FFE5E5"/>
                  </a:solidFill>
                  <a:latin typeface="DM Sans"/>
                  <a:ea typeface="DM Sans"/>
                  <a:cs typeface="DM Sans"/>
                  <a:sym typeface="DM Sans"/>
                </a:rPr>
                <a:t>Diesel</a:t>
              </a:r>
            </a:p>
          </p:txBody>
        </p:sp>
      </p:grpSp>
      <p:grpSp>
        <p:nvGrpSpPr>
          <p:cNvPr id="19" name="Group 19"/>
          <p:cNvGrpSpPr/>
          <p:nvPr/>
        </p:nvGrpSpPr>
        <p:grpSpPr>
          <a:xfrm>
            <a:off x="9448502" y="8680251"/>
            <a:ext cx="207318" cy="207318"/>
            <a:chOff x="0" y="0"/>
            <a:chExt cx="276423" cy="276423"/>
          </a:xfrm>
        </p:grpSpPr>
        <p:sp>
          <p:nvSpPr>
            <p:cNvPr id="20" name="Freeform 20"/>
            <p:cNvSpPr/>
            <p:nvPr/>
          </p:nvSpPr>
          <p:spPr>
            <a:xfrm>
              <a:off x="0" y="0"/>
              <a:ext cx="276479" cy="276479"/>
            </a:xfrm>
            <a:custGeom>
              <a:avLst/>
              <a:gdLst/>
              <a:ahLst/>
              <a:cxnLst/>
              <a:rect l="l" t="t" r="r" b="b"/>
              <a:pathLst>
                <a:path w="276479" h="276479">
                  <a:moveTo>
                    <a:pt x="0" y="30480"/>
                  </a:moveTo>
                  <a:cubicBezTo>
                    <a:pt x="0" y="13589"/>
                    <a:pt x="13589" y="0"/>
                    <a:pt x="30480" y="0"/>
                  </a:cubicBezTo>
                  <a:lnTo>
                    <a:pt x="245999" y="0"/>
                  </a:lnTo>
                  <a:cubicBezTo>
                    <a:pt x="262890" y="0"/>
                    <a:pt x="276479" y="13589"/>
                    <a:pt x="276479" y="30480"/>
                  </a:cubicBezTo>
                  <a:lnTo>
                    <a:pt x="276479" y="245999"/>
                  </a:lnTo>
                  <a:cubicBezTo>
                    <a:pt x="276479" y="262890"/>
                    <a:pt x="262890" y="276479"/>
                    <a:pt x="245999" y="276479"/>
                  </a:cubicBezTo>
                  <a:lnTo>
                    <a:pt x="30480" y="276479"/>
                  </a:lnTo>
                  <a:cubicBezTo>
                    <a:pt x="13589" y="276479"/>
                    <a:pt x="0" y="262890"/>
                    <a:pt x="0" y="245999"/>
                  </a:cubicBezTo>
                  <a:close/>
                </a:path>
              </a:pathLst>
            </a:custGeom>
            <a:solidFill>
              <a:srgbClr val="F17070"/>
            </a:solidFill>
          </p:spPr>
        </p:sp>
      </p:grpSp>
      <p:grpSp>
        <p:nvGrpSpPr>
          <p:cNvPr id="21" name="Group 21"/>
          <p:cNvGrpSpPr/>
          <p:nvPr/>
        </p:nvGrpSpPr>
        <p:grpSpPr>
          <a:xfrm>
            <a:off x="9732020" y="8680251"/>
            <a:ext cx="642938" cy="207318"/>
            <a:chOff x="0" y="0"/>
            <a:chExt cx="857250" cy="276423"/>
          </a:xfrm>
        </p:grpSpPr>
        <p:sp>
          <p:nvSpPr>
            <p:cNvPr id="22" name="Freeform 22"/>
            <p:cNvSpPr/>
            <p:nvPr/>
          </p:nvSpPr>
          <p:spPr>
            <a:xfrm>
              <a:off x="0" y="0"/>
              <a:ext cx="857250" cy="276423"/>
            </a:xfrm>
            <a:custGeom>
              <a:avLst/>
              <a:gdLst/>
              <a:ahLst/>
              <a:cxnLst/>
              <a:rect l="l" t="t" r="r" b="b"/>
              <a:pathLst>
                <a:path w="857250" h="276423">
                  <a:moveTo>
                    <a:pt x="0" y="0"/>
                  </a:moveTo>
                  <a:lnTo>
                    <a:pt x="857250" y="0"/>
                  </a:lnTo>
                  <a:lnTo>
                    <a:pt x="857250" y="276423"/>
                  </a:lnTo>
                  <a:lnTo>
                    <a:pt x="0" y="276423"/>
                  </a:lnTo>
                  <a:close/>
                </a:path>
              </a:pathLst>
            </a:custGeom>
            <a:solidFill>
              <a:srgbClr val="000000">
                <a:alpha val="0"/>
              </a:srgbClr>
            </a:solidFill>
          </p:spPr>
        </p:sp>
        <p:sp>
          <p:nvSpPr>
            <p:cNvPr id="23" name="TextBox 23"/>
            <p:cNvSpPr txBox="1"/>
            <p:nvPr/>
          </p:nvSpPr>
          <p:spPr>
            <a:xfrm>
              <a:off x="0" y="38100"/>
              <a:ext cx="857250" cy="238323"/>
            </a:xfrm>
            <a:prstGeom prst="rect">
              <a:avLst/>
            </a:prstGeom>
          </p:spPr>
          <p:txBody>
            <a:bodyPr lIns="0" tIns="0" rIns="0" bIns="0" rtlCol="0" anchor="t"/>
            <a:lstStyle/>
            <a:p>
              <a:pPr algn="l">
                <a:lnSpc>
                  <a:spcPts val="1625"/>
                </a:lnSpc>
              </a:pPr>
              <a:r>
                <a:rPr lang="en-US" sz="1625">
                  <a:solidFill>
                    <a:srgbClr val="FFE5E5"/>
                  </a:solidFill>
                  <a:latin typeface="DM Sans"/>
                  <a:ea typeface="DM Sans"/>
                  <a:cs typeface="DM Sans"/>
                  <a:sym typeface="DM Sans"/>
                </a:rPr>
                <a:t>Hybrid</a:t>
              </a:r>
            </a:p>
          </p:txBody>
        </p:sp>
      </p:grpSp>
      <p:grpSp>
        <p:nvGrpSpPr>
          <p:cNvPr id="24" name="Group 24"/>
          <p:cNvGrpSpPr/>
          <p:nvPr/>
        </p:nvGrpSpPr>
        <p:grpSpPr>
          <a:xfrm>
            <a:off x="725835" y="9120782"/>
            <a:ext cx="16836330" cy="663774"/>
            <a:chOff x="0" y="0"/>
            <a:chExt cx="22448440" cy="885032"/>
          </a:xfrm>
        </p:grpSpPr>
        <p:sp>
          <p:nvSpPr>
            <p:cNvPr id="25" name="Freeform 25"/>
            <p:cNvSpPr/>
            <p:nvPr/>
          </p:nvSpPr>
          <p:spPr>
            <a:xfrm>
              <a:off x="0" y="0"/>
              <a:ext cx="22448441" cy="885032"/>
            </a:xfrm>
            <a:custGeom>
              <a:avLst/>
              <a:gdLst/>
              <a:ahLst/>
              <a:cxnLst/>
              <a:rect l="l" t="t" r="r" b="b"/>
              <a:pathLst>
                <a:path w="22448441" h="885032">
                  <a:moveTo>
                    <a:pt x="0" y="0"/>
                  </a:moveTo>
                  <a:lnTo>
                    <a:pt x="22448441" y="0"/>
                  </a:lnTo>
                  <a:lnTo>
                    <a:pt x="22448441" y="885032"/>
                  </a:lnTo>
                  <a:lnTo>
                    <a:pt x="0" y="885032"/>
                  </a:lnTo>
                  <a:close/>
                </a:path>
              </a:pathLst>
            </a:custGeom>
            <a:solidFill>
              <a:srgbClr val="000000">
                <a:alpha val="0"/>
              </a:srgbClr>
            </a:solidFill>
          </p:spPr>
        </p:sp>
        <p:sp>
          <p:nvSpPr>
            <p:cNvPr id="26" name="TextBox 26"/>
            <p:cNvSpPr txBox="1"/>
            <p:nvPr/>
          </p:nvSpPr>
          <p:spPr>
            <a:xfrm>
              <a:off x="0" y="-47625"/>
              <a:ext cx="22448440" cy="932657"/>
            </a:xfrm>
            <a:prstGeom prst="rect">
              <a:avLst/>
            </a:prstGeom>
          </p:spPr>
          <p:txBody>
            <a:bodyPr lIns="0" tIns="0" rIns="0" bIns="0" rtlCol="0" anchor="t"/>
            <a:lstStyle/>
            <a:p>
              <a:pPr algn="l">
                <a:lnSpc>
                  <a:spcPts val="2562"/>
                </a:lnSpc>
              </a:pPr>
              <a:r>
                <a:rPr lang="en-US" sz="1625">
                  <a:solidFill>
                    <a:srgbClr val="FFE5E5"/>
                  </a:solidFill>
                  <a:latin typeface="DM Sans"/>
                  <a:ea typeface="DM Sans"/>
                  <a:cs typeface="DM Sans"/>
                  <a:sym typeface="DM Sans"/>
                </a:rPr>
                <a:t>Petrol cars dominate the used car market, reflecting historical preferences and availability. Diesel and hybrid cars are available in fewer numbers but command higher average prices due to fuel efficiency and eco-friendliness.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grpSp>
        <p:nvGrpSpPr>
          <p:cNvPr id="5" name="Group 5"/>
          <p:cNvGrpSpPr/>
          <p:nvPr/>
        </p:nvGrpSpPr>
        <p:grpSpPr>
          <a:xfrm>
            <a:off x="947886" y="2427238"/>
            <a:ext cx="11414969" cy="890885"/>
            <a:chOff x="0" y="0"/>
            <a:chExt cx="15219958" cy="1187847"/>
          </a:xfrm>
        </p:grpSpPr>
        <p:sp>
          <p:nvSpPr>
            <p:cNvPr id="6" name="Freeform 6"/>
            <p:cNvSpPr/>
            <p:nvPr/>
          </p:nvSpPr>
          <p:spPr>
            <a:xfrm>
              <a:off x="0" y="0"/>
              <a:ext cx="15219958" cy="1187847"/>
            </a:xfrm>
            <a:custGeom>
              <a:avLst/>
              <a:gdLst/>
              <a:ahLst/>
              <a:cxnLst/>
              <a:rect l="l" t="t" r="r" b="b"/>
              <a:pathLst>
                <a:path w="15219958" h="1187847">
                  <a:moveTo>
                    <a:pt x="0" y="0"/>
                  </a:moveTo>
                  <a:lnTo>
                    <a:pt x="15219958" y="0"/>
                  </a:lnTo>
                  <a:lnTo>
                    <a:pt x="15219958" y="1187847"/>
                  </a:lnTo>
                  <a:lnTo>
                    <a:pt x="0" y="1187847"/>
                  </a:lnTo>
                  <a:close/>
                </a:path>
              </a:pathLst>
            </a:custGeom>
            <a:solidFill>
              <a:srgbClr val="000000">
                <a:alpha val="0"/>
              </a:srgbClr>
            </a:solidFill>
          </p:spPr>
        </p:sp>
        <p:sp>
          <p:nvSpPr>
            <p:cNvPr id="7" name="TextBox 7"/>
            <p:cNvSpPr txBox="1"/>
            <p:nvPr/>
          </p:nvSpPr>
          <p:spPr>
            <a:xfrm>
              <a:off x="0" y="-28575"/>
              <a:ext cx="15219958" cy="1216422"/>
            </a:xfrm>
            <a:prstGeom prst="rect">
              <a:avLst/>
            </a:prstGeom>
          </p:spPr>
          <p:txBody>
            <a:bodyPr lIns="0" tIns="0" rIns="0" bIns="0" rtlCol="0" anchor="t"/>
            <a:lstStyle/>
            <a:p>
              <a:pPr algn="l">
                <a:lnSpc>
                  <a:spcPts val="7000"/>
                </a:lnSpc>
              </a:pPr>
              <a:r>
                <a:rPr lang="en-US" sz="5562">
                  <a:solidFill>
                    <a:srgbClr val="FAEBEB"/>
                  </a:solidFill>
                  <a:latin typeface="Dela Gothic One"/>
                  <a:ea typeface="Dela Gothic One"/>
                  <a:cs typeface="Dela Gothic One"/>
                  <a:sym typeface="Dela Gothic One"/>
                </a:rPr>
                <a:t>Transmission Type Trends</a:t>
              </a:r>
            </a:p>
          </p:txBody>
        </p:sp>
      </p:grpSp>
      <p:grpSp>
        <p:nvGrpSpPr>
          <p:cNvPr id="8" name="Group 8"/>
          <p:cNvGrpSpPr/>
          <p:nvPr/>
        </p:nvGrpSpPr>
        <p:grpSpPr>
          <a:xfrm>
            <a:off x="947886" y="3994994"/>
            <a:ext cx="4786461" cy="445294"/>
            <a:chOff x="0" y="0"/>
            <a:chExt cx="6381948" cy="593725"/>
          </a:xfrm>
        </p:grpSpPr>
        <p:sp>
          <p:nvSpPr>
            <p:cNvPr id="9" name="Freeform 9"/>
            <p:cNvSpPr/>
            <p:nvPr/>
          </p:nvSpPr>
          <p:spPr>
            <a:xfrm>
              <a:off x="0" y="0"/>
              <a:ext cx="6381948" cy="593725"/>
            </a:xfrm>
            <a:custGeom>
              <a:avLst/>
              <a:gdLst/>
              <a:ahLst/>
              <a:cxnLst/>
              <a:rect l="l" t="t" r="r" b="b"/>
              <a:pathLst>
                <a:path w="6381948" h="593725">
                  <a:moveTo>
                    <a:pt x="0" y="0"/>
                  </a:moveTo>
                  <a:lnTo>
                    <a:pt x="6381948" y="0"/>
                  </a:lnTo>
                  <a:lnTo>
                    <a:pt x="6381948" y="593725"/>
                  </a:lnTo>
                  <a:lnTo>
                    <a:pt x="0" y="593725"/>
                  </a:lnTo>
                  <a:close/>
                </a:path>
              </a:pathLst>
            </a:custGeom>
            <a:solidFill>
              <a:srgbClr val="000000">
                <a:alpha val="0"/>
              </a:srgbClr>
            </a:solidFill>
          </p:spPr>
        </p:sp>
        <p:sp>
          <p:nvSpPr>
            <p:cNvPr id="10" name="TextBox 10"/>
            <p:cNvSpPr txBox="1"/>
            <p:nvPr/>
          </p:nvSpPr>
          <p:spPr>
            <a:xfrm>
              <a:off x="0" y="-28575"/>
              <a:ext cx="6381948" cy="622300"/>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Manual Transmissions</a:t>
              </a:r>
            </a:p>
          </p:txBody>
        </p:sp>
      </p:grpSp>
      <p:grpSp>
        <p:nvGrpSpPr>
          <p:cNvPr id="11" name="Group 11"/>
          <p:cNvGrpSpPr/>
          <p:nvPr/>
        </p:nvGrpSpPr>
        <p:grpSpPr>
          <a:xfrm>
            <a:off x="947886" y="4711005"/>
            <a:ext cx="5022949" cy="1733550"/>
            <a:chOff x="0" y="0"/>
            <a:chExt cx="6697265" cy="2311400"/>
          </a:xfrm>
        </p:grpSpPr>
        <p:sp>
          <p:nvSpPr>
            <p:cNvPr id="12" name="Freeform 12"/>
            <p:cNvSpPr/>
            <p:nvPr/>
          </p:nvSpPr>
          <p:spPr>
            <a:xfrm>
              <a:off x="0" y="0"/>
              <a:ext cx="6697265" cy="2311400"/>
            </a:xfrm>
            <a:custGeom>
              <a:avLst/>
              <a:gdLst/>
              <a:ahLst/>
              <a:cxnLst/>
              <a:rect l="l" t="t" r="r" b="b"/>
              <a:pathLst>
                <a:path w="6697265" h="2311400">
                  <a:moveTo>
                    <a:pt x="0" y="0"/>
                  </a:moveTo>
                  <a:lnTo>
                    <a:pt x="6697265" y="0"/>
                  </a:lnTo>
                  <a:lnTo>
                    <a:pt x="6697265" y="2311400"/>
                  </a:lnTo>
                  <a:lnTo>
                    <a:pt x="0" y="2311400"/>
                  </a:lnTo>
                  <a:close/>
                </a:path>
              </a:pathLst>
            </a:custGeom>
            <a:solidFill>
              <a:srgbClr val="000000">
                <a:alpha val="0"/>
              </a:srgbClr>
            </a:solidFill>
          </p:spPr>
        </p:sp>
        <p:sp>
          <p:nvSpPr>
            <p:cNvPr id="13" name="TextBox 13"/>
            <p:cNvSpPr txBox="1"/>
            <p:nvPr/>
          </p:nvSpPr>
          <p:spPr>
            <a:xfrm>
              <a:off x="0" y="-76200"/>
              <a:ext cx="6697265" cy="238760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Manual transmissions dominate the market, appealing to a broad base of consumers seeking affordability and control over driving experience.</a:t>
              </a:r>
            </a:p>
          </p:txBody>
        </p:sp>
      </p:grpSp>
      <p:grpSp>
        <p:nvGrpSpPr>
          <p:cNvPr id="14" name="Group 14"/>
          <p:cNvGrpSpPr/>
          <p:nvPr/>
        </p:nvGrpSpPr>
        <p:grpSpPr>
          <a:xfrm>
            <a:off x="6641158" y="3994994"/>
            <a:ext cx="3563391" cy="445294"/>
            <a:chOff x="0" y="0"/>
            <a:chExt cx="4751188" cy="593725"/>
          </a:xfrm>
        </p:grpSpPr>
        <p:sp>
          <p:nvSpPr>
            <p:cNvPr id="15" name="Freeform 15"/>
            <p:cNvSpPr/>
            <p:nvPr/>
          </p:nvSpPr>
          <p:spPr>
            <a:xfrm>
              <a:off x="0" y="0"/>
              <a:ext cx="4751188" cy="593725"/>
            </a:xfrm>
            <a:custGeom>
              <a:avLst/>
              <a:gdLst/>
              <a:ahLst/>
              <a:cxnLst/>
              <a:rect l="l" t="t" r="r" b="b"/>
              <a:pathLst>
                <a:path w="4751188" h="593725">
                  <a:moveTo>
                    <a:pt x="0" y="0"/>
                  </a:moveTo>
                  <a:lnTo>
                    <a:pt x="4751188" y="0"/>
                  </a:lnTo>
                  <a:lnTo>
                    <a:pt x="4751188" y="593725"/>
                  </a:lnTo>
                  <a:lnTo>
                    <a:pt x="0" y="593725"/>
                  </a:lnTo>
                  <a:close/>
                </a:path>
              </a:pathLst>
            </a:custGeom>
            <a:solidFill>
              <a:srgbClr val="000000">
                <a:alpha val="0"/>
              </a:srgbClr>
            </a:solidFill>
          </p:spPr>
        </p:sp>
        <p:sp>
          <p:nvSpPr>
            <p:cNvPr id="16" name="TextBox 16"/>
            <p:cNvSpPr txBox="1"/>
            <p:nvPr/>
          </p:nvSpPr>
          <p:spPr>
            <a:xfrm>
              <a:off x="0" y="-28575"/>
              <a:ext cx="4751188" cy="622300"/>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Automatic Cars</a:t>
              </a:r>
            </a:p>
          </p:txBody>
        </p:sp>
      </p:grpSp>
      <p:grpSp>
        <p:nvGrpSpPr>
          <p:cNvPr id="17" name="Group 17"/>
          <p:cNvGrpSpPr/>
          <p:nvPr/>
        </p:nvGrpSpPr>
        <p:grpSpPr>
          <a:xfrm>
            <a:off x="6641158" y="4711005"/>
            <a:ext cx="5022949" cy="2166938"/>
            <a:chOff x="0" y="0"/>
            <a:chExt cx="6697265" cy="2889250"/>
          </a:xfrm>
        </p:grpSpPr>
        <p:sp>
          <p:nvSpPr>
            <p:cNvPr id="18" name="Freeform 18"/>
            <p:cNvSpPr/>
            <p:nvPr/>
          </p:nvSpPr>
          <p:spPr>
            <a:xfrm>
              <a:off x="0" y="0"/>
              <a:ext cx="6697265" cy="2889250"/>
            </a:xfrm>
            <a:custGeom>
              <a:avLst/>
              <a:gdLst/>
              <a:ahLst/>
              <a:cxnLst/>
              <a:rect l="l" t="t" r="r" b="b"/>
              <a:pathLst>
                <a:path w="6697265" h="2889250">
                  <a:moveTo>
                    <a:pt x="0" y="0"/>
                  </a:moveTo>
                  <a:lnTo>
                    <a:pt x="6697265" y="0"/>
                  </a:lnTo>
                  <a:lnTo>
                    <a:pt x="6697265" y="2889250"/>
                  </a:lnTo>
                  <a:lnTo>
                    <a:pt x="0" y="2889250"/>
                  </a:lnTo>
                  <a:close/>
                </a:path>
              </a:pathLst>
            </a:custGeom>
            <a:solidFill>
              <a:srgbClr val="000000">
                <a:alpha val="0"/>
              </a:srgbClr>
            </a:solidFill>
          </p:spPr>
        </p:sp>
        <p:sp>
          <p:nvSpPr>
            <p:cNvPr id="19" name="TextBox 19"/>
            <p:cNvSpPr txBox="1"/>
            <p:nvPr/>
          </p:nvSpPr>
          <p:spPr>
            <a:xfrm>
              <a:off x="0" y="-76200"/>
              <a:ext cx="6697265" cy="296545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Automatic cars, though fewer in number, tend to be priced higher on average, targeting urban buyers seeking convenience in congested traffic conditions.</a:t>
              </a:r>
            </a:p>
          </p:txBody>
        </p:sp>
      </p:grpSp>
      <p:grpSp>
        <p:nvGrpSpPr>
          <p:cNvPr id="20" name="Group 20"/>
          <p:cNvGrpSpPr/>
          <p:nvPr/>
        </p:nvGrpSpPr>
        <p:grpSpPr>
          <a:xfrm>
            <a:off x="12334429" y="3994994"/>
            <a:ext cx="3769668" cy="445294"/>
            <a:chOff x="0" y="0"/>
            <a:chExt cx="5026223" cy="593725"/>
          </a:xfrm>
        </p:grpSpPr>
        <p:sp>
          <p:nvSpPr>
            <p:cNvPr id="21" name="Freeform 21"/>
            <p:cNvSpPr/>
            <p:nvPr/>
          </p:nvSpPr>
          <p:spPr>
            <a:xfrm>
              <a:off x="0" y="0"/>
              <a:ext cx="5026223" cy="593725"/>
            </a:xfrm>
            <a:custGeom>
              <a:avLst/>
              <a:gdLst/>
              <a:ahLst/>
              <a:cxnLst/>
              <a:rect l="l" t="t" r="r" b="b"/>
              <a:pathLst>
                <a:path w="5026223" h="593725">
                  <a:moveTo>
                    <a:pt x="0" y="0"/>
                  </a:moveTo>
                  <a:lnTo>
                    <a:pt x="5026223" y="0"/>
                  </a:lnTo>
                  <a:lnTo>
                    <a:pt x="5026223" y="593725"/>
                  </a:lnTo>
                  <a:lnTo>
                    <a:pt x="0" y="593725"/>
                  </a:lnTo>
                  <a:close/>
                </a:path>
              </a:pathLst>
            </a:custGeom>
            <a:solidFill>
              <a:srgbClr val="000000">
                <a:alpha val="0"/>
              </a:srgbClr>
            </a:solidFill>
          </p:spPr>
        </p:sp>
        <p:sp>
          <p:nvSpPr>
            <p:cNvPr id="22" name="TextBox 22"/>
            <p:cNvSpPr txBox="1"/>
            <p:nvPr/>
          </p:nvSpPr>
          <p:spPr>
            <a:xfrm>
              <a:off x="0" y="-28575"/>
              <a:ext cx="5026223" cy="622300"/>
            </a:xfrm>
            <a:prstGeom prst="rect">
              <a:avLst/>
            </a:prstGeom>
          </p:spPr>
          <p:txBody>
            <a:bodyPr lIns="0" tIns="0" rIns="0" bIns="0" rtlCol="0" anchor="t"/>
            <a:lstStyle/>
            <a:p>
              <a:pPr algn="l">
                <a:lnSpc>
                  <a:spcPts val="3500"/>
                </a:lnSpc>
              </a:pPr>
              <a:r>
                <a:rPr lang="en-US" sz="2750">
                  <a:solidFill>
                    <a:srgbClr val="FAEBEB"/>
                  </a:solidFill>
                  <a:latin typeface="Dela Gothic One"/>
                  <a:ea typeface="Dela Gothic One"/>
                  <a:cs typeface="Dela Gothic One"/>
                  <a:sym typeface="Dela Gothic One"/>
                </a:rPr>
                <a:t>Premium Offering</a:t>
              </a:r>
            </a:p>
          </p:txBody>
        </p:sp>
      </p:grpSp>
      <p:grpSp>
        <p:nvGrpSpPr>
          <p:cNvPr id="23" name="Group 23"/>
          <p:cNvGrpSpPr/>
          <p:nvPr/>
        </p:nvGrpSpPr>
        <p:grpSpPr>
          <a:xfrm>
            <a:off x="12334429" y="4711005"/>
            <a:ext cx="5022949" cy="1733550"/>
            <a:chOff x="0" y="0"/>
            <a:chExt cx="6697265" cy="2311400"/>
          </a:xfrm>
        </p:grpSpPr>
        <p:sp>
          <p:nvSpPr>
            <p:cNvPr id="24" name="Freeform 24"/>
            <p:cNvSpPr/>
            <p:nvPr/>
          </p:nvSpPr>
          <p:spPr>
            <a:xfrm>
              <a:off x="0" y="0"/>
              <a:ext cx="6697265" cy="2311400"/>
            </a:xfrm>
            <a:custGeom>
              <a:avLst/>
              <a:gdLst/>
              <a:ahLst/>
              <a:cxnLst/>
              <a:rect l="l" t="t" r="r" b="b"/>
              <a:pathLst>
                <a:path w="6697265" h="2311400">
                  <a:moveTo>
                    <a:pt x="0" y="0"/>
                  </a:moveTo>
                  <a:lnTo>
                    <a:pt x="6697265" y="0"/>
                  </a:lnTo>
                  <a:lnTo>
                    <a:pt x="6697265" y="2311400"/>
                  </a:lnTo>
                  <a:lnTo>
                    <a:pt x="0" y="2311400"/>
                  </a:lnTo>
                  <a:close/>
                </a:path>
              </a:pathLst>
            </a:custGeom>
            <a:solidFill>
              <a:srgbClr val="000000">
                <a:alpha val="0"/>
              </a:srgbClr>
            </a:solidFill>
          </p:spPr>
        </p:sp>
        <p:sp>
          <p:nvSpPr>
            <p:cNvPr id="25" name="TextBox 25"/>
            <p:cNvSpPr txBox="1"/>
            <p:nvPr/>
          </p:nvSpPr>
          <p:spPr>
            <a:xfrm>
              <a:off x="0" y="-76200"/>
              <a:ext cx="6697265" cy="238760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Dealers should promote automatic cars as a premium offering, highlighting the comfort and ease of use to attract urban buyers.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grpSp>
        <p:nvGrpSpPr>
          <p:cNvPr id="5" name="Group 5"/>
          <p:cNvGrpSpPr/>
          <p:nvPr/>
        </p:nvGrpSpPr>
        <p:grpSpPr>
          <a:xfrm>
            <a:off x="7805886" y="1045666"/>
            <a:ext cx="9534228" cy="1781770"/>
            <a:chOff x="0" y="0"/>
            <a:chExt cx="12712303" cy="2375693"/>
          </a:xfrm>
        </p:grpSpPr>
        <p:sp>
          <p:nvSpPr>
            <p:cNvPr id="6" name="Freeform 6"/>
            <p:cNvSpPr/>
            <p:nvPr/>
          </p:nvSpPr>
          <p:spPr>
            <a:xfrm>
              <a:off x="0" y="0"/>
              <a:ext cx="12712303" cy="2375693"/>
            </a:xfrm>
            <a:custGeom>
              <a:avLst/>
              <a:gdLst/>
              <a:ahLst/>
              <a:cxnLst/>
              <a:rect l="l" t="t" r="r" b="b"/>
              <a:pathLst>
                <a:path w="12712303" h="2375693">
                  <a:moveTo>
                    <a:pt x="0" y="0"/>
                  </a:moveTo>
                  <a:lnTo>
                    <a:pt x="12712303" y="0"/>
                  </a:lnTo>
                  <a:lnTo>
                    <a:pt x="12712303" y="2375693"/>
                  </a:lnTo>
                  <a:lnTo>
                    <a:pt x="0" y="2375693"/>
                  </a:lnTo>
                  <a:close/>
                </a:path>
              </a:pathLst>
            </a:custGeom>
            <a:solidFill>
              <a:srgbClr val="000000">
                <a:alpha val="0"/>
              </a:srgbClr>
            </a:solidFill>
          </p:spPr>
        </p:sp>
        <p:sp>
          <p:nvSpPr>
            <p:cNvPr id="7" name="TextBox 7"/>
            <p:cNvSpPr txBox="1"/>
            <p:nvPr/>
          </p:nvSpPr>
          <p:spPr>
            <a:xfrm>
              <a:off x="0" y="-28575"/>
              <a:ext cx="12712303" cy="2404268"/>
            </a:xfrm>
            <a:prstGeom prst="rect">
              <a:avLst/>
            </a:prstGeom>
          </p:spPr>
          <p:txBody>
            <a:bodyPr lIns="0" tIns="0" rIns="0" bIns="0" rtlCol="0" anchor="t"/>
            <a:lstStyle/>
            <a:p>
              <a:pPr algn="l">
                <a:lnSpc>
                  <a:spcPts val="7000"/>
                </a:lnSpc>
              </a:pPr>
              <a:r>
                <a:rPr lang="en-US" sz="5562">
                  <a:solidFill>
                    <a:srgbClr val="FAEBEB"/>
                  </a:solidFill>
                  <a:latin typeface="Dela Gothic One"/>
                  <a:ea typeface="Dela Gothic One"/>
                  <a:cs typeface="Dela Gothic One"/>
                  <a:sym typeface="Dela Gothic One"/>
                </a:rPr>
                <a:t>Actionable Recommendations</a:t>
              </a:r>
            </a:p>
          </p:txBody>
        </p:sp>
      </p:grpSp>
      <p:grpSp>
        <p:nvGrpSpPr>
          <p:cNvPr id="8" name="Group 8"/>
          <p:cNvGrpSpPr/>
          <p:nvPr/>
        </p:nvGrpSpPr>
        <p:grpSpPr>
          <a:xfrm>
            <a:off x="7801124" y="3533477"/>
            <a:ext cx="618828" cy="618828"/>
            <a:chOff x="0" y="0"/>
            <a:chExt cx="825103" cy="825103"/>
          </a:xfrm>
        </p:grpSpPr>
        <p:sp>
          <p:nvSpPr>
            <p:cNvPr id="9" name="Freeform 9"/>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740B0B"/>
            </a:solidFill>
          </p:spPr>
        </p:sp>
        <p:sp>
          <p:nvSpPr>
            <p:cNvPr id="10" name="Freeform 10"/>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8D2424"/>
            </a:solidFill>
          </p:spPr>
        </p:sp>
      </p:grpSp>
      <p:grpSp>
        <p:nvGrpSpPr>
          <p:cNvPr id="11" name="Group 11"/>
          <p:cNvGrpSpPr/>
          <p:nvPr/>
        </p:nvGrpSpPr>
        <p:grpSpPr>
          <a:xfrm>
            <a:off x="7984777" y="3629025"/>
            <a:ext cx="251371" cy="427584"/>
            <a:chOff x="0" y="0"/>
            <a:chExt cx="335162" cy="570112"/>
          </a:xfrm>
        </p:grpSpPr>
        <p:sp>
          <p:nvSpPr>
            <p:cNvPr id="12" name="Freeform 12"/>
            <p:cNvSpPr/>
            <p:nvPr/>
          </p:nvSpPr>
          <p:spPr>
            <a:xfrm>
              <a:off x="0" y="0"/>
              <a:ext cx="335162" cy="570112"/>
            </a:xfrm>
            <a:custGeom>
              <a:avLst/>
              <a:gdLst/>
              <a:ahLst/>
              <a:cxnLst/>
              <a:rect l="l" t="t" r="r" b="b"/>
              <a:pathLst>
                <a:path w="335162" h="570112">
                  <a:moveTo>
                    <a:pt x="0" y="0"/>
                  </a:moveTo>
                  <a:lnTo>
                    <a:pt x="335162" y="0"/>
                  </a:lnTo>
                  <a:lnTo>
                    <a:pt x="335162" y="570112"/>
                  </a:lnTo>
                  <a:lnTo>
                    <a:pt x="0" y="570112"/>
                  </a:lnTo>
                  <a:close/>
                </a:path>
              </a:pathLst>
            </a:custGeom>
            <a:solidFill>
              <a:srgbClr val="000000">
                <a:alpha val="0"/>
              </a:srgbClr>
            </a:solidFill>
          </p:spPr>
        </p:sp>
        <p:sp>
          <p:nvSpPr>
            <p:cNvPr id="13" name="TextBox 13"/>
            <p:cNvSpPr txBox="1"/>
            <p:nvPr/>
          </p:nvSpPr>
          <p:spPr>
            <a:xfrm>
              <a:off x="0" y="57150"/>
              <a:ext cx="335162" cy="512962"/>
            </a:xfrm>
            <a:prstGeom prst="rect">
              <a:avLst/>
            </a:prstGeom>
          </p:spPr>
          <p:txBody>
            <a:bodyPr lIns="0" tIns="0" rIns="0" bIns="0" rtlCol="0" anchor="t"/>
            <a:lstStyle/>
            <a:p>
              <a:pPr algn="ctr">
                <a:lnSpc>
                  <a:spcPts val="3312"/>
                </a:lnSpc>
              </a:pPr>
              <a:r>
                <a:rPr lang="en-US" sz="3312">
                  <a:solidFill>
                    <a:srgbClr val="FFE5E5"/>
                  </a:solidFill>
                  <a:latin typeface="Dela Gothic One"/>
                  <a:ea typeface="Dela Gothic One"/>
                  <a:cs typeface="Dela Gothic One"/>
                  <a:sym typeface="Dela Gothic One"/>
                </a:rPr>
                <a:t>1</a:t>
              </a:r>
            </a:p>
          </p:txBody>
        </p:sp>
      </p:grpSp>
      <p:grpSp>
        <p:nvGrpSpPr>
          <p:cNvPr id="14" name="Group 14"/>
          <p:cNvGrpSpPr/>
          <p:nvPr/>
        </p:nvGrpSpPr>
        <p:grpSpPr>
          <a:xfrm>
            <a:off x="8685908" y="3538240"/>
            <a:ext cx="3751809" cy="890588"/>
            <a:chOff x="0" y="0"/>
            <a:chExt cx="5002412" cy="1187450"/>
          </a:xfrm>
        </p:grpSpPr>
        <p:sp>
          <p:nvSpPr>
            <p:cNvPr id="15" name="Freeform 15"/>
            <p:cNvSpPr/>
            <p:nvPr/>
          </p:nvSpPr>
          <p:spPr>
            <a:xfrm>
              <a:off x="0" y="0"/>
              <a:ext cx="5002412" cy="1187450"/>
            </a:xfrm>
            <a:custGeom>
              <a:avLst/>
              <a:gdLst/>
              <a:ahLst/>
              <a:cxnLst/>
              <a:rect l="l" t="t" r="r" b="b"/>
              <a:pathLst>
                <a:path w="5002412" h="1187450">
                  <a:moveTo>
                    <a:pt x="0" y="0"/>
                  </a:moveTo>
                  <a:lnTo>
                    <a:pt x="5002412" y="0"/>
                  </a:lnTo>
                  <a:lnTo>
                    <a:pt x="5002412" y="1187450"/>
                  </a:lnTo>
                  <a:lnTo>
                    <a:pt x="0" y="1187450"/>
                  </a:lnTo>
                  <a:close/>
                </a:path>
              </a:pathLst>
            </a:custGeom>
            <a:solidFill>
              <a:srgbClr val="000000">
                <a:alpha val="0"/>
              </a:srgbClr>
            </a:solidFill>
          </p:spPr>
        </p:sp>
        <p:sp>
          <p:nvSpPr>
            <p:cNvPr id="16" name="TextBox 16"/>
            <p:cNvSpPr txBox="1"/>
            <p:nvPr/>
          </p:nvSpPr>
          <p:spPr>
            <a:xfrm>
              <a:off x="0" y="-28575"/>
              <a:ext cx="5002412" cy="1216025"/>
            </a:xfrm>
            <a:prstGeom prst="rect">
              <a:avLst/>
            </a:prstGeom>
          </p:spPr>
          <p:txBody>
            <a:bodyPr lIns="0" tIns="0" rIns="0" bIns="0" rtlCol="0" anchor="t"/>
            <a:lstStyle/>
            <a:p>
              <a:pPr algn="l">
                <a:lnSpc>
                  <a:spcPts val="3500"/>
                </a:lnSpc>
              </a:pPr>
              <a:r>
                <a:rPr lang="en-US" sz="2750">
                  <a:solidFill>
                    <a:srgbClr val="FFE5E5"/>
                  </a:solidFill>
                  <a:latin typeface="Dela Gothic One"/>
                  <a:ea typeface="Dela Gothic One"/>
                  <a:cs typeface="Dela Gothic One"/>
                  <a:sym typeface="Dela Gothic One"/>
                </a:rPr>
                <a:t>Stock High-Demand Models</a:t>
              </a:r>
            </a:p>
          </p:txBody>
        </p:sp>
      </p:grpSp>
      <p:grpSp>
        <p:nvGrpSpPr>
          <p:cNvPr id="17" name="Group 17"/>
          <p:cNvGrpSpPr/>
          <p:nvPr/>
        </p:nvGrpSpPr>
        <p:grpSpPr>
          <a:xfrm>
            <a:off x="8685908" y="4591199"/>
            <a:ext cx="3751809" cy="2166937"/>
            <a:chOff x="0" y="0"/>
            <a:chExt cx="5002412" cy="2889250"/>
          </a:xfrm>
        </p:grpSpPr>
        <p:sp>
          <p:nvSpPr>
            <p:cNvPr id="18" name="Freeform 18"/>
            <p:cNvSpPr/>
            <p:nvPr/>
          </p:nvSpPr>
          <p:spPr>
            <a:xfrm>
              <a:off x="0" y="0"/>
              <a:ext cx="5002412" cy="2889250"/>
            </a:xfrm>
            <a:custGeom>
              <a:avLst/>
              <a:gdLst/>
              <a:ahLst/>
              <a:cxnLst/>
              <a:rect l="l" t="t" r="r" b="b"/>
              <a:pathLst>
                <a:path w="5002412" h="2889250">
                  <a:moveTo>
                    <a:pt x="0" y="0"/>
                  </a:moveTo>
                  <a:lnTo>
                    <a:pt x="5002412" y="0"/>
                  </a:lnTo>
                  <a:lnTo>
                    <a:pt x="5002412" y="2889250"/>
                  </a:lnTo>
                  <a:lnTo>
                    <a:pt x="0" y="2889250"/>
                  </a:lnTo>
                  <a:close/>
                </a:path>
              </a:pathLst>
            </a:custGeom>
            <a:solidFill>
              <a:srgbClr val="000000">
                <a:alpha val="0"/>
              </a:srgbClr>
            </a:solidFill>
          </p:spPr>
        </p:sp>
        <p:sp>
          <p:nvSpPr>
            <p:cNvPr id="19" name="TextBox 19"/>
            <p:cNvSpPr txBox="1"/>
            <p:nvPr/>
          </p:nvSpPr>
          <p:spPr>
            <a:xfrm>
              <a:off x="0" y="-76200"/>
              <a:ext cx="5002412" cy="296545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Dealerships should stock high-demand models like Toyota Corolla and Honda Civic to ensure quicker sales and higher revenue.</a:t>
              </a:r>
            </a:p>
          </p:txBody>
        </p:sp>
      </p:grpSp>
      <p:grpSp>
        <p:nvGrpSpPr>
          <p:cNvPr id="20" name="Group 20"/>
          <p:cNvGrpSpPr/>
          <p:nvPr/>
        </p:nvGrpSpPr>
        <p:grpSpPr>
          <a:xfrm>
            <a:off x="12703671" y="3533477"/>
            <a:ext cx="618827" cy="618828"/>
            <a:chOff x="0" y="0"/>
            <a:chExt cx="825103" cy="825103"/>
          </a:xfrm>
        </p:grpSpPr>
        <p:sp>
          <p:nvSpPr>
            <p:cNvPr id="21" name="Freeform 21"/>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740B0B"/>
            </a:solidFill>
          </p:spPr>
        </p:sp>
        <p:sp>
          <p:nvSpPr>
            <p:cNvPr id="22" name="Freeform 22"/>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8D2424"/>
            </a:solidFill>
          </p:spPr>
        </p:sp>
      </p:grpSp>
      <p:grpSp>
        <p:nvGrpSpPr>
          <p:cNvPr id="23" name="Group 23"/>
          <p:cNvGrpSpPr/>
          <p:nvPr/>
        </p:nvGrpSpPr>
        <p:grpSpPr>
          <a:xfrm>
            <a:off x="12834491" y="3629025"/>
            <a:ext cx="357039" cy="427584"/>
            <a:chOff x="0" y="0"/>
            <a:chExt cx="476052" cy="570112"/>
          </a:xfrm>
        </p:grpSpPr>
        <p:sp>
          <p:nvSpPr>
            <p:cNvPr id="24" name="Freeform 24"/>
            <p:cNvSpPr/>
            <p:nvPr/>
          </p:nvSpPr>
          <p:spPr>
            <a:xfrm>
              <a:off x="0" y="0"/>
              <a:ext cx="476052" cy="570112"/>
            </a:xfrm>
            <a:custGeom>
              <a:avLst/>
              <a:gdLst/>
              <a:ahLst/>
              <a:cxnLst/>
              <a:rect l="l" t="t" r="r" b="b"/>
              <a:pathLst>
                <a:path w="476052" h="570112">
                  <a:moveTo>
                    <a:pt x="0" y="0"/>
                  </a:moveTo>
                  <a:lnTo>
                    <a:pt x="476052" y="0"/>
                  </a:lnTo>
                  <a:lnTo>
                    <a:pt x="476052" y="570112"/>
                  </a:lnTo>
                  <a:lnTo>
                    <a:pt x="0" y="570112"/>
                  </a:lnTo>
                  <a:close/>
                </a:path>
              </a:pathLst>
            </a:custGeom>
            <a:solidFill>
              <a:srgbClr val="000000">
                <a:alpha val="0"/>
              </a:srgbClr>
            </a:solidFill>
          </p:spPr>
        </p:sp>
        <p:sp>
          <p:nvSpPr>
            <p:cNvPr id="25" name="TextBox 25"/>
            <p:cNvSpPr txBox="1"/>
            <p:nvPr/>
          </p:nvSpPr>
          <p:spPr>
            <a:xfrm>
              <a:off x="0" y="57150"/>
              <a:ext cx="476052" cy="512962"/>
            </a:xfrm>
            <a:prstGeom prst="rect">
              <a:avLst/>
            </a:prstGeom>
          </p:spPr>
          <p:txBody>
            <a:bodyPr lIns="0" tIns="0" rIns="0" bIns="0" rtlCol="0" anchor="t"/>
            <a:lstStyle/>
            <a:p>
              <a:pPr algn="ctr">
                <a:lnSpc>
                  <a:spcPts val="3312"/>
                </a:lnSpc>
              </a:pPr>
              <a:r>
                <a:rPr lang="en-US" sz="3312">
                  <a:solidFill>
                    <a:srgbClr val="FFE5E5"/>
                  </a:solidFill>
                  <a:latin typeface="Dela Gothic One"/>
                  <a:ea typeface="Dela Gothic One"/>
                  <a:cs typeface="Dela Gothic One"/>
                  <a:sym typeface="Dela Gothic One"/>
                </a:rPr>
                <a:t>2</a:t>
              </a:r>
            </a:p>
          </p:txBody>
        </p:sp>
      </p:grpSp>
      <p:grpSp>
        <p:nvGrpSpPr>
          <p:cNvPr id="26" name="Group 26"/>
          <p:cNvGrpSpPr/>
          <p:nvPr/>
        </p:nvGrpSpPr>
        <p:grpSpPr>
          <a:xfrm>
            <a:off x="13588454" y="3538240"/>
            <a:ext cx="3751809" cy="890588"/>
            <a:chOff x="0" y="0"/>
            <a:chExt cx="5002412" cy="1187450"/>
          </a:xfrm>
        </p:grpSpPr>
        <p:sp>
          <p:nvSpPr>
            <p:cNvPr id="27" name="Freeform 27"/>
            <p:cNvSpPr/>
            <p:nvPr/>
          </p:nvSpPr>
          <p:spPr>
            <a:xfrm>
              <a:off x="0" y="0"/>
              <a:ext cx="5002412" cy="1187450"/>
            </a:xfrm>
            <a:custGeom>
              <a:avLst/>
              <a:gdLst/>
              <a:ahLst/>
              <a:cxnLst/>
              <a:rect l="l" t="t" r="r" b="b"/>
              <a:pathLst>
                <a:path w="5002412" h="1187450">
                  <a:moveTo>
                    <a:pt x="0" y="0"/>
                  </a:moveTo>
                  <a:lnTo>
                    <a:pt x="5002412" y="0"/>
                  </a:lnTo>
                  <a:lnTo>
                    <a:pt x="5002412" y="1187450"/>
                  </a:lnTo>
                  <a:lnTo>
                    <a:pt x="0" y="1187450"/>
                  </a:lnTo>
                  <a:close/>
                </a:path>
              </a:pathLst>
            </a:custGeom>
            <a:solidFill>
              <a:srgbClr val="000000">
                <a:alpha val="0"/>
              </a:srgbClr>
            </a:solidFill>
          </p:spPr>
        </p:sp>
        <p:sp>
          <p:nvSpPr>
            <p:cNvPr id="28" name="TextBox 28"/>
            <p:cNvSpPr txBox="1"/>
            <p:nvPr/>
          </p:nvSpPr>
          <p:spPr>
            <a:xfrm>
              <a:off x="0" y="-28575"/>
              <a:ext cx="5002412" cy="1216025"/>
            </a:xfrm>
            <a:prstGeom prst="rect">
              <a:avLst/>
            </a:prstGeom>
          </p:spPr>
          <p:txBody>
            <a:bodyPr lIns="0" tIns="0" rIns="0" bIns="0" rtlCol="0" anchor="t"/>
            <a:lstStyle/>
            <a:p>
              <a:pPr algn="l">
                <a:lnSpc>
                  <a:spcPts val="3500"/>
                </a:lnSpc>
              </a:pPr>
              <a:r>
                <a:rPr lang="en-US" sz="2750">
                  <a:solidFill>
                    <a:srgbClr val="FFE5E5"/>
                  </a:solidFill>
                  <a:latin typeface="Dela Gothic One"/>
                  <a:ea typeface="Dela Gothic One"/>
                  <a:cs typeface="Dela Gothic One"/>
                  <a:sym typeface="Dela Gothic One"/>
                </a:rPr>
                <a:t>Expand in Tier-2 Cities</a:t>
              </a:r>
            </a:p>
          </p:txBody>
        </p:sp>
      </p:grpSp>
      <p:grpSp>
        <p:nvGrpSpPr>
          <p:cNvPr id="29" name="Group 29"/>
          <p:cNvGrpSpPr/>
          <p:nvPr/>
        </p:nvGrpSpPr>
        <p:grpSpPr>
          <a:xfrm>
            <a:off x="13588454" y="4591199"/>
            <a:ext cx="3751809" cy="2166937"/>
            <a:chOff x="0" y="0"/>
            <a:chExt cx="5002412" cy="2889250"/>
          </a:xfrm>
        </p:grpSpPr>
        <p:sp>
          <p:nvSpPr>
            <p:cNvPr id="30" name="Freeform 30"/>
            <p:cNvSpPr/>
            <p:nvPr/>
          </p:nvSpPr>
          <p:spPr>
            <a:xfrm>
              <a:off x="0" y="0"/>
              <a:ext cx="5002412" cy="2889250"/>
            </a:xfrm>
            <a:custGeom>
              <a:avLst/>
              <a:gdLst/>
              <a:ahLst/>
              <a:cxnLst/>
              <a:rect l="l" t="t" r="r" b="b"/>
              <a:pathLst>
                <a:path w="5002412" h="2889250">
                  <a:moveTo>
                    <a:pt x="0" y="0"/>
                  </a:moveTo>
                  <a:lnTo>
                    <a:pt x="5002412" y="0"/>
                  </a:lnTo>
                  <a:lnTo>
                    <a:pt x="5002412" y="2889250"/>
                  </a:lnTo>
                  <a:lnTo>
                    <a:pt x="0" y="2889250"/>
                  </a:lnTo>
                  <a:close/>
                </a:path>
              </a:pathLst>
            </a:custGeom>
            <a:solidFill>
              <a:srgbClr val="000000">
                <a:alpha val="0"/>
              </a:srgbClr>
            </a:solidFill>
          </p:spPr>
        </p:sp>
        <p:sp>
          <p:nvSpPr>
            <p:cNvPr id="31" name="TextBox 31"/>
            <p:cNvSpPr txBox="1"/>
            <p:nvPr/>
          </p:nvSpPr>
          <p:spPr>
            <a:xfrm>
              <a:off x="0" y="-76200"/>
              <a:ext cx="5002412" cy="296545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Focus on expanding in Tier-2 cities where inventory is lower but demand is potentially high, tapping into new market opportunities.</a:t>
              </a:r>
            </a:p>
          </p:txBody>
        </p:sp>
      </p:grpSp>
      <p:grpSp>
        <p:nvGrpSpPr>
          <p:cNvPr id="32" name="Group 32"/>
          <p:cNvGrpSpPr/>
          <p:nvPr/>
        </p:nvGrpSpPr>
        <p:grpSpPr>
          <a:xfrm>
            <a:off x="7801124" y="7328744"/>
            <a:ext cx="618828" cy="618828"/>
            <a:chOff x="0" y="0"/>
            <a:chExt cx="825103" cy="825103"/>
          </a:xfrm>
        </p:grpSpPr>
        <p:sp>
          <p:nvSpPr>
            <p:cNvPr id="33" name="Freeform 33"/>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740B0B"/>
            </a:solidFill>
          </p:spPr>
        </p:sp>
        <p:sp>
          <p:nvSpPr>
            <p:cNvPr id="34" name="Freeform 34"/>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8D2424"/>
            </a:solidFill>
          </p:spPr>
        </p:sp>
      </p:grpSp>
      <p:grpSp>
        <p:nvGrpSpPr>
          <p:cNvPr id="35" name="Group 35"/>
          <p:cNvGrpSpPr/>
          <p:nvPr/>
        </p:nvGrpSpPr>
        <p:grpSpPr>
          <a:xfrm>
            <a:off x="7922121" y="7424291"/>
            <a:ext cx="376684" cy="427584"/>
            <a:chOff x="0" y="0"/>
            <a:chExt cx="502245" cy="570112"/>
          </a:xfrm>
        </p:grpSpPr>
        <p:sp>
          <p:nvSpPr>
            <p:cNvPr id="36" name="Freeform 36"/>
            <p:cNvSpPr/>
            <p:nvPr/>
          </p:nvSpPr>
          <p:spPr>
            <a:xfrm>
              <a:off x="0" y="0"/>
              <a:ext cx="502245" cy="570112"/>
            </a:xfrm>
            <a:custGeom>
              <a:avLst/>
              <a:gdLst/>
              <a:ahLst/>
              <a:cxnLst/>
              <a:rect l="l" t="t" r="r" b="b"/>
              <a:pathLst>
                <a:path w="502245" h="570112">
                  <a:moveTo>
                    <a:pt x="0" y="0"/>
                  </a:moveTo>
                  <a:lnTo>
                    <a:pt x="502245" y="0"/>
                  </a:lnTo>
                  <a:lnTo>
                    <a:pt x="502245" y="570112"/>
                  </a:lnTo>
                  <a:lnTo>
                    <a:pt x="0" y="570112"/>
                  </a:lnTo>
                  <a:close/>
                </a:path>
              </a:pathLst>
            </a:custGeom>
            <a:solidFill>
              <a:srgbClr val="000000">
                <a:alpha val="0"/>
              </a:srgbClr>
            </a:solidFill>
          </p:spPr>
        </p:sp>
        <p:sp>
          <p:nvSpPr>
            <p:cNvPr id="37" name="TextBox 37"/>
            <p:cNvSpPr txBox="1"/>
            <p:nvPr/>
          </p:nvSpPr>
          <p:spPr>
            <a:xfrm>
              <a:off x="0" y="57150"/>
              <a:ext cx="502245" cy="512962"/>
            </a:xfrm>
            <a:prstGeom prst="rect">
              <a:avLst/>
            </a:prstGeom>
          </p:spPr>
          <p:txBody>
            <a:bodyPr lIns="0" tIns="0" rIns="0" bIns="0" rtlCol="0" anchor="t"/>
            <a:lstStyle/>
            <a:p>
              <a:pPr algn="ctr">
                <a:lnSpc>
                  <a:spcPts val="3312"/>
                </a:lnSpc>
              </a:pPr>
              <a:r>
                <a:rPr lang="en-US" sz="3312">
                  <a:solidFill>
                    <a:srgbClr val="FFE5E5"/>
                  </a:solidFill>
                  <a:latin typeface="Dela Gothic One"/>
                  <a:ea typeface="Dela Gothic One"/>
                  <a:cs typeface="Dela Gothic One"/>
                  <a:sym typeface="Dela Gothic One"/>
                </a:rPr>
                <a:t>3</a:t>
              </a:r>
            </a:p>
          </p:txBody>
        </p:sp>
      </p:grpSp>
      <p:grpSp>
        <p:nvGrpSpPr>
          <p:cNvPr id="38" name="Group 38"/>
          <p:cNvGrpSpPr/>
          <p:nvPr/>
        </p:nvGrpSpPr>
        <p:grpSpPr>
          <a:xfrm>
            <a:off x="8685908" y="7333506"/>
            <a:ext cx="4320182" cy="445294"/>
            <a:chOff x="0" y="0"/>
            <a:chExt cx="5760243" cy="593725"/>
          </a:xfrm>
        </p:grpSpPr>
        <p:sp>
          <p:nvSpPr>
            <p:cNvPr id="39" name="Freeform 39"/>
            <p:cNvSpPr/>
            <p:nvPr/>
          </p:nvSpPr>
          <p:spPr>
            <a:xfrm>
              <a:off x="0" y="0"/>
              <a:ext cx="5760243" cy="593725"/>
            </a:xfrm>
            <a:custGeom>
              <a:avLst/>
              <a:gdLst/>
              <a:ahLst/>
              <a:cxnLst/>
              <a:rect l="l" t="t" r="r" b="b"/>
              <a:pathLst>
                <a:path w="5760243" h="593725">
                  <a:moveTo>
                    <a:pt x="0" y="0"/>
                  </a:moveTo>
                  <a:lnTo>
                    <a:pt x="5760243" y="0"/>
                  </a:lnTo>
                  <a:lnTo>
                    <a:pt x="5760243" y="593725"/>
                  </a:lnTo>
                  <a:lnTo>
                    <a:pt x="0" y="593725"/>
                  </a:lnTo>
                  <a:close/>
                </a:path>
              </a:pathLst>
            </a:custGeom>
            <a:solidFill>
              <a:srgbClr val="000000">
                <a:alpha val="0"/>
              </a:srgbClr>
            </a:solidFill>
          </p:spPr>
        </p:sp>
        <p:sp>
          <p:nvSpPr>
            <p:cNvPr id="40" name="TextBox 40"/>
            <p:cNvSpPr txBox="1"/>
            <p:nvPr/>
          </p:nvSpPr>
          <p:spPr>
            <a:xfrm>
              <a:off x="0" y="-28575"/>
              <a:ext cx="5760243" cy="622300"/>
            </a:xfrm>
            <a:prstGeom prst="rect">
              <a:avLst/>
            </a:prstGeom>
          </p:spPr>
          <p:txBody>
            <a:bodyPr lIns="0" tIns="0" rIns="0" bIns="0" rtlCol="0" anchor="t"/>
            <a:lstStyle/>
            <a:p>
              <a:pPr algn="l">
                <a:lnSpc>
                  <a:spcPts val="3500"/>
                </a:lnSpc>
              </a:pPr>
              <a:r>
                <a:rPr lang="en-US" sz="2750">
                  <a:solidFill>
                    <a:srgbClr val="FFE5E5"/>
                  </a:solidFill>
                  <a:latin typeface="Dela Gothic One"/>
                  <a:ea typeface="Dela Gothic One"/>
                  <a:cs typeface="Dela Gothic One"/>
                  <a:sym typeface="Dela Gothic One"/>
                </a:rPr>
                <a:t>Pricing Adjustments</a:t>
              </a:r>
            </a:p>
          </p:txBody>
        </p:sp>
      </p:grpSp>
      <p:grpSp>
        <p:nvGrpSpPr>
          <p:cNvPr id="41" name="Group 41"/>
          <p:cNvGrpSpPr/>
          <p:nvPr/>
        </p:nvGrpSpPr>
        <p:grpSpPr>
          <a:xfrm>
            <a:off x="8685908" y="7941171"/>
            <a:ext cx="8654206" cy="1300162"/>
            <a:chOff x="0" y="0"/>
            <a:chExt cx="11538942" cy="1733550"/>
          </a:xfrm>
        </p:grpSpPr>
        <p:sp>
          <p:nvSpPr>
            <p:cNvPr id="42" name="Freeform 42"/>
            <p:cNvSpPr/>
            <p:nvPr/>
          </p:nvSpPr>
          <p:spPr>
            <a:xfrm>
              <a:off x="0" y="0"/>
              <a:ext cx="11538941" cy="1733550"/>
            </a:xfrm>
            <a:custGeom>
              <a:avLst/>
              <a:gdLst/>
              <a:ahLst/>
              <a:cxnLst/>
              <a:rect l="l" t="t" r="r" b="b"/>
              <a:pathLst>
                <a:path w="11538941" h="1733550">
                  <a:moveTo>
                    <a:pt x="0" y="0"/>
                  </a:moveTo>
                  <a:lnTo>
                    <a:pt x="11538941" y="0"/>
                  </a:lnTo>
                  <a:lnTo>
                    <a:pt x="11538941" y="1733550"/>
                  </a:lnTo>
                  <a:lnTo>
                    <a:pt x="0" y="1733550"/>
                  </a:lnTo>
                  <a:close/>
                </a:path>
              </a:pathLst>
            </a:custGeom>
            <a:solidFill>
              <a:srgbClr val="000000">
                <a:alpha val="0"/>
              </a:srgbClr>
            </a:solidFill>
          </p:spPr>
        </p:sp>
        <p:sp>
          <p:nvSpPr>
            <p:cNvPr id="43" name="TextBox 43"/>
            <p:cNvSpPr txBox="1"/>
            <p:nvPr/>
          </p:nvSpPr>
          <p:spPr>
            <a:xfrm>
              <a:off x="0" y="-76200"/>
              <a:ext cx="11538942" cy="1809750"/>
            </a:xfrm>
            <a:prstGeom prst="rect">
              <a:avLst/>
            </a:prstGeom>
          </p:spPr>
          <p:txBody>
            <a:bodyPr lIns="0" tIns="0" rIns="0" bIns="0" rtlCol="0" anchor="t"/>
            <a:lstStyle/>
            <a:p>
              <a:pPr algn="l">
                <a:lnSpc>
                  <a:spcPts val="3374"/>
                </a:lnSpc>
              </a:pPr>
              <a:r>
                <a:rPr lang="en-US" sz="2125">
                  <a:solidFill>
                    <a:srgbClr val="FFE5E5"/>
                  </a:solidFill>
                  <a:latin typeface="DM Sans"/>
                  <a:ea typeface="DM Sans"/>
                  <a:cs typeface="DM Sans"/>
                  <a:sym typeface="DM Sans"/>
                </a:rPr>
                <a:t>Consider pricing adjustments based on historical depreciation trends to offer competitive prices and attract value-conscious buyers.</a:t>
              </a:r>
            </a:p>
          </p:txBody>
        </p:sp>
      </p:grpSp>
      <p:sp>
        <p:nvSpPr>
          <p:cNvPr id="44" name="Freeform 44"/>
          <p:cNvSpPr/>
          <p:nvPr/>
        </p:nvSpPr>
        <p:spPr>
          <a:xfrm>
            <a:off x="291641" y="1144928"/>
            <a:ext cx="6356958" cy="8113372"/>
          </a:xfrm>
          <a:custGeom>
            <a:avLst/>
            <a:gdLst/>
            <a:ahLst/>
            <a:cxnLst/>
            <a:rect l="l" t="t" r="r" b="b"/>
            <a:pathLst>
              <a:path w="6356958" h="8113372">
                <a:moveTo>
                  <a:pt x="0" y="0"/>
                </a:moveTo>
                <a:lnTo>
                  <a:pt x="6356958" y="0"/>
                </a:lnTo>
                <a:lnTo>
                  <a:pt x="6356958" y="8113372"/>
                </a:lnTo>
                <a:lnTo>
                  <a:pt x="0" y="8113372"/>
                </a:lnTo>
                <a:lnTo>
                  <a:pt x="0" y="0"/>
                </a:lnTo>
                <a:close/>
              </a:path>
            </a:pathLst>
          </a:custGeom>
          <a:blipFill>
            <a:blip r:embed="rId4"/>
            <a:stretch>
              <a:fillRect l="-13814" r="-13814"/>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A0A">
                <a:alpha val="90196"/>
              </a:srgbClr>
            </a:solidFill>
          </p:spPr>
        </p:sp>
      </p:grpSp>
      <p:grpSp>
        <p:nvGrpSpPr>
          <p:cNvPr id="5" name="Group 5"/>
          <p:cNvGrpSpPr/>
          <p:nvPr/>
        </p:nvGrpSpPr>
        <p:grpSpPr>
          <a:xfrm>
            <a:off x="2592813" y="3899594"/>
            <a:ext cx="13882998" cy="2487811"/>
            <a:chOff x="0" y="0"/>
            <a:chExt cx="18510663" cy="3317082"/>
          </a:xfrm>
        </p:grpSpPr>
        <p:sp>
          <p:nvSpPr>
            <p:cNvPr id="6" name="Freeform 6"/>
            <p:cNvSpPr/>
            <p:nvPr/>
          </p:nvSpPr>
          <p:spPr>
            <a:xfrm>
              <a:off x="0" y="0"/>
              <a:ext cx="18510662" cy="3317082"/>
            </a:xfrm>
            <a:custGeom>
              <a:avLst/>
              <a:gdLst/>
              <a:ahLst/>
              <a:cxnLst/>
              <a:rect l="l" t="t" r="r" b="b"/>
              <a:pathLst>
                <a:path w="18510662" h="3317082">
                  <a:moveTo>
                    <a:pt x="0" y="0"/>
                  </a:moveTo>
                  <a:lnTo>
                    <a:pt x="18510662" y="0"/>
                  </a:lnTo>
                  <a:lnTo>
                    <a:pt x="18510662" y="3317082"/>
                  </a:lnTo>
                  <a:lnTo>
                    <a:pt x="0" y="3317082"/>
                  </a:lnTo>
                  <a:close/>
                </a:path>
              </a:pathLst>
            </a:custGeom>
            <a:solidFill>
              <a:srgbClr val="000000">
                <a:alpha val="0"/>
              </a:srgbClr>
            </a:solidFill>
          </p:spPr>
        </p:sp>
        <p:sp>
          <p:nvSpPr>
            <p:cNvPr id="7" name="TextBox 7"/>
            <p:cNvSpPr txBox="1"/>
            <p:nvPr/>
          </p:nvSpPr>
          <p:spPr>
            <a:xfrm>
              <a:off x="0" y="-76200"/>
              <a:ext cx="18510663" cy="3393282"/>
            </a:xfrm>
            <a:prstGeom prst="rect">
              <a:avLst/>
            </a:prstGeom>
          </p:spPr>
          <p:txBody>
            <a:bodyPr lIns="0" tIns="0" rIns="0" bIns="0" rtlCol="0" anchor="t"/>
            <a:lstStyle/>
            <a:p>
              <a:pPr algn="l">
                <a:lnSpc>
                  <a:spcPts val="14849"/>
                </a:lnSpc>
              </a:pPr>
              <a:r>
                <a:rPr lang="en-US" sz="11799">
                  <a:solidFill>
                    <a:srgbClr val="FAEBEB"/>
                  </a:solidFill>
                  <a:latin typeface="Dela Gothic One"/>
                  <a:ea typeface="Dela Gothic One"/>
                  <a:cs typeface="Dela Gothic One"/>
                  <a:sym typeface="Dela Gothic One"/>
                </a:rPr>
                <a:t>THANK YOU!</a:t>
              </a:r>
            </a:p>
          </p:txBody>
        </p:sp>
      </p:grpSp>
      <p:grpSp>
        <p:nvGrpSpPr>
          <p:cNvPr id="8" name="Group 8"/>
          <p:cNvGrpSpPr/>
          <p:nvPr/>
        </p:nvGrpSpPr>
        <p:grpSpPr>
          <a:xfrm>
            <a:off x="2983124" y="9258300"/>
            <a:ext cx="13102375" cy="13102375"/>
            <a:chOff x="0" y="0"/>
            <a:chExt cx="825103" cy="825103"/>
          </a:xfrm>
        </p:grpSpPr>
        <p:sp>
          <p:nvSpPr>
            <p:cNvPr id="9" name="Freeform 9"/>
            <p:cNvSpPr/>
            <p:nvPr/>
          </p:nvSpPr>
          <p:spPr>
            <a:xfrm>
              <a:off x="6350" y="6350"/>
              <a:ext cx="812419" cy="812419"/>
            </a:xfrm>
            <a:custGeom>
              <a:avLst/>
              <a:gdLst/>
              <a:ahLst/>
              <a:cxnLst/>
              <a:rect l="l" t="t" r="r" b="b"/>
              <a:pathLst>
                <a:path w="812419" h="812419">
                  <a:moveTo>
                    <a:pt x="0" y="151638"/>
                  </a:moveTo>
                  <a:cubicBezTo>
                    <a:pt x="0" y="67945"/>
                    <a:pt x="67945" y="0"/>
                    <a:pt x="151638" y="0"/>
                  </a:cubicBezTo>
                  <a:lnTo>
                    <a:pt x="660781" y="0"/>
                  </a:lnTo>
                  <a:cubicBezTo>
                    <a:pt x="744601" y="0"/>
                    <a:pt x="812419" y="67945"/>
                    <a:pt x="812419" y="151638"/>
                  </a:cubicBezTo>
                  <a:lnTo>
                    <a:pt x="812419" y="660781"/>
                  </a:lnTo>
                  <a:cubicBezTo>
                    <a:pt x="812419" y="744601"/>
                    <a:pt x="744474" y="812419"/>
                    <a:pt x="660781" y="812419"/>
                  </a:cubicBezTo>
                  <a:lnTo>
                    <a:pt x="151638" y="812419"/>
                  </a:lnTo>
                  <a:cubicBezTo>
                    <a:pt x="67945" y="812419"/>
                    <a:pt x="0" y="744474"/>
                    <a:pt x="0" y="660781"/>
                  </a:cubicBezTo>
                  <a:close/>
                </a:path>
              </a:pathLst>
            </a:custGeom>
            <a:solidFill>
              <a:srgbClr val="740B0B"/>
            </a:solidFill>
          </p:spPr>
        </p:sp>
        <p:sp>
          <p:nvSpPr>
            <p:cNvPr id="10" name="Freeform 10"/>
            <p:cNvSpPr/>
            <p:nvPr/>
          </p:nvSpPr>
          <p:spPr>
            <a:xfrm>
              <a:off x="0" y="0"/>
              <a:ext cx="825119" cy="825119"/>
            </a:xfrm>
            <a:custGeom>
              <a:avLst/>
              <a:gdLst/>
              <a:ahLst/>
              <a:cxnLst/>
              <a:rect l="l" t="t" r="r" b="b"/>
              <a:pathLst>
                <a:path w="825119" h="825119">
                  <a:moveTo>
                    <a:pt x="0" y="157988"/>
                  </a:moveTo>
                  <a:cubicBezTo>
                    <a:pt x="0" y="70739"/>
                    <a:pt x="70739" y="0"/>
                    <a:pt x="157988" y="0"/>
                  </a:cubicBezTo>
                  <a:lnTo>
                    <a:pt x="667131" y="0"/>
                  </a:lnTo>
                  <a:lnTo>
                    <a:pt x="667131" y="6350"/>
                  </a:lnTo>
                  <a:lnTo>
                    <a:pt x="667131" y="0"/>
                  </a:lnTo>
                  <a:lnTo>
                    <a:pt x="667131" y="6350"/>
                  </a:lnTo>
                  <a:lnTo>
                    <a:pt x="667131" y="0"/>
                  </a:lnTo>
                  <a:cubicBezTo>
                    <a:pt x="754380" y="0"/>
                    <a:pt x="825119" y="70739"/>
                    <a:pt x="825119" y="157988"/>
                  </a:cubicBezTo>
                  <a:lnTo>
                    <a:pt x="825119" y="667131"/>
                  </a:lnTo>
                  <a:lnTo>
                    <a:pt x="818769" y="667131"/>
                  </a:lnTo>
                  <a:lnTo>
                    <a:pt x="825119" y="667131"/>
                  </a:lnTo>
                  <a:cubicBezTo>
                    <a:pt x="825119" y="754380"/>
                    <a:pt x="754380" y="825119"/>
                    <a:pt x="667131" y="825119"/>
                  </a:cubicBezTo>
                  <a:lnTo>
                    <a:pt x="667131" y="818769"/>
                  </a:lnTo>
                  <a:lnTo>
                    <a:pt x="667131" y="825119"/>
                  </a:lnTo>
                  <a:lnTo>
                    <a:pt x="157988" y="825119"/>
                  </a:lnTo>
                  <a:lnTo>
                    <a:pt x="157988" y="818769"/>
                  </a:lnTo>
                  <a:lnTo>
                    <a:pt x="157988" y="825119"/>
                  </a:lnTo>
                  <a:cubicBezTo>
                    <a:pt x="70739" y="825119"/>
                    <a:pt x="0" y="754380"/>
                    <a:pt x="0" y="667131"/>
                  </a:cubicBezTo>
                  <a:lnTo>
                    <a:pt x="0" y="157988"/>
                  </a:lnTo>
                  <a:lnTo>
                    <a:pt x="6350" y="157988"/>
                  </a:lnTo>
                  <a:lnTo>
                    <a:pt x="0" y="157988"/>
                  </a:lnTo>
                  <a:moveTo>
                    <a:pt x="12700" y="157988"/>
                  </a:moveTo>
                  <a:lnTo>
                    <a:pt x="12700" y="667131"/>
                  </a:lnTo>
                  <a:lnTo>
                    <a:pt x="6350" y="667131"/>
                  </a:lnTo>
                  <a:lnTo>
                    <a:pt x="12700" y="667131"/>
                  </a:lnTo>
                  <a:cubicBezTo>
                    <a:pt x="12700" y="747395"/>
                    <a:pt x="77724" y="812419"/>
                    <a:pt x="157988" y="812419"/>
                  </a:cubicBezTo>
                  <a:lnTo>
                    <a:pt x="667131" y="812419"/>
                  </a:lnTo>
                  <a:cubicBezTo>
                    <a:pt x="747395" y="812419"/>
                    <a:pt x="812419" y="747395"/>
                    <a:pt x="812419" y="667131"/>
                  </a:cubicBezTo>
                  <a:lnTo>
                    <a:pt x="812419" y="157988"/>
                  </a:lnTo>
                  <a:lnTo>
                    <a:pt x="818769" y="157988"/>
                  </a:lnTo>
                  <a:lnTo>
                    <a:pt x="812419" y="157988"/>
                  </a:lnTo>
                  <a:cubicBezTo>
                    <a:pt x="812419" y="77724"/>
                    <a:pt x="747395" y="12700"/>
                    <a:pt x="667131" y="12700"/>
                  </a:cubicBezTo>
                  <a:lnTo>
                    <a:pt x="157988" y="12700"/>
                  </a:lnTo>
                  <a:lnTo>
                    <a:pt x="157988" y="6350"/>
                  </a:lnTo>
                  <a:lnTo>
                    <a:pt x="157988" y="12700"/>
                  </a:lnTo>
                  <a:cubicBezTo>
                    <a:pt x="77724" y="12700"/>
                    <a:pt x="12700" y="77724"/>
                    <a:pt x="12700" y="157988"/>
                  </a:cubicBezTo>
                  <a:close/>
                </a:path>
              </a:pathLst>
            </a:custGeom>
            <a:solidFill>
              <a:srgbClr val="8D2424"/>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609</Words>
  <Application>Microsoft Office PowerPoint</Application>
  <PresentationFormat>Custom</PresentationFormat>
  <Paragraphs>79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DM Sans Bold</vt:lpstr>
      <vt:lpstr>Arial</vt:lpstr>
      <vt:lpstr>Dela Gothic One</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Analysis-of-Used-Car-Market-Trends-in-India.pptx</dc:title>
  <dc:creator>Harshit Jain</dc:creator>
  <cp:lastModifiedBy>Harshit Jain</cp:lastModifiedBy>
  <cp:revision>2</cp:revision>
  <dcterms:created xsi:type="dcterms:W3CDTF">2006-08-16T00:00:00Z</dcterms:created>
  <dcterms:modified xsi:type="dcterms:W3CDTF">2025-07-26T03:08:05Z</dcterms:modified>
  <dc:identifier>DAGfDs38ilo</dc:identifier>
</cp:coreProperties>
</file>